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25"/>
  </p:notesMasterIdLst>
  <p:sldIdLst>
    <p:sldId id="256" r:id="rId2"/>
    <p:sldId id="271" r:id="rId3"/>
    <p:sldId id="258" r:id="rId4"/>
    <p:sldId id="269" r:id="rId5"/>
    <p:sldId id="270" r:id="rId6"/>
    <p:sldId id="261" r:id="rId7"/>
    <p:sldId id="272" r:id="rId8"/>
    <p:sldId id="259" r:id="rId9"/>
    <p:sldId id="280" r:id="rId10"/>
    <p:sldId id="273" r:id="rId11"/>
    <p:sldId id="274" r:id="rId12"/>
    <p:sldId id="276" r:id="rId13"/>
    <p:sldId id="277" r:id="rId14"/>
    <p:sldId id="275" r:id="rId15"/>
    <p:sldId id="278" r:id="rId16"/>
    <p:sldId id="279" r:id="rId17"/>
    <p:sldId id="265" r:id="rId18"/>
    <p:sldId id="283" r:id="rId19"/>
    <p:sldId id="282" r:id="rId20"/>
    <p:sldId id="281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6600CC"/>
    <a:srgbClr val="0066FF"/>
    <a:srgbClr val="FF3300"/>
    <a:srgbClr val="FF0000"/>
    <a:srgbClr val="FF0066"/>
    <a:srgbClr val="FFCC66"/>
    <a:srgbClr val="FFCC00"/>
    <a:srgbClr val="FF66FF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02692A-F3EF-4A9A-8C74-0F3D3F5D478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448C45-6EF7-4024-BD0A-0B36931B5BF9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Curcuma longa </a:t>
          </a:r>
        </a:p>
      </dgm:t>
    </dgm:pt>
    <dgm:pt modelId="{607998F8-1BC9-413B-B172-67B9E1D14CF0}" type="parTrans" cxnId="{9B683C13-C810-4F06-825D-8079D8470286}">
      <dgm:prSet/>
      <dgm:spPr/>
      <dgm:t>
        <a:bodyPr/>
        <a:lstStyle/>
        <a:p>
          <a:endParaRPr lang="en-US"/>
        </a:p>
      </dgm:t>
    </dgm:pt>
    <dgm:pt modelId="{1C3F0167-36A7-4AD5-BE6B-762195673DB5}" type="sibTrans" cxnId="{9B683C13-C810-4F06-825D-8079D8470286}">
      <dgm:prSet/>
      <dgm:spPr/>
      <dgm:t>
        <a:bodyPr/>
        <a:lstStyle/>
        <a:p>
          <a:endParaRPr lang="en-US"/>
        </a:p>
      </dgm:t>
    </dgm:pt>
    <dgm:pt modelId="{3C020CEA-9B70-435C-B9C6-3DC52DF12ADE}">
      <dgm:prSet/>
      <dgm:spPr>
        <a:solidFill>
          <a:srgbClr val="FF0066"/>
        </a:solidFill>
      </dgm:spPr>
      <dgm:t>
        <a:bodyPr/>
        <a:lstStyle/>
        <a:p>
          <a:r>
            <a:rPr lang="en-US" dirty="0"/>
            <a:t>Sophora </a:t>
          </a:r>
          <a:r>
            <a:rPr lang="en-US" dirty="0" err="1"/>
            <a:t>flavescens</a:t>
          </a:r>
          <a:r>
            <a:rPr lang="en-US" dirty="0"/>
            <a:t> </a:t>
          </a:r>
        </a:p>
      </dgm:t>
    </dgm:pt>
    <dgm:pt modelId="{67FB1704-58F8-496E-90B3-C3439CB29320}" type="parTrans" cxnId="{8A059778-716E-4124-808E-7A132F66D921}">
      <dgm:prSet/>
      <dgm:spPr/>
      <dgm:t>
        <a:bodyPr/>
        <a:lstStyle/>
        <a:p>
          <a:endParaRPr lang="en-US"/>
        </a:p>
      </dgm:t>
    </dgm:pt>
    <dgm:pt modelId="{FC7C33A5-58AB-4952-915A-83CE361E20D1}" type="sibTrans" cxnId="{8A059778-716E-4124-808E-7A132F66D921}">
      <dgm:prSet/>
      <dgm:spPr/>
      <dgm:t>
        <a:bodyPr/>
        <a:lstStyle/>
        <a:p>
          <a:endParaRPr lang="en-US"/>
        </a:p>
      </dgm:t>
    </dgm:pt>
    <dgm:pt modelId="{0C10AD6B-93DF-4AB9-B83C-B3AB67DC8D6A}">
      <dgm:prSet/>
      <dgm:spPr>
        <a:solidFill>
          <a:srgbClr val="00B050"/>
        </a:solidFill>
      </dgm:spPr>
      <dgm:t>
        <a:bodyPr/>
        <a:lstStyle/>
        <a:p>
          <a:r>
            <a:rPr lang="en-US" dirty="0" err="1"/>
            <a:t>Marsdenia</a:t>
          </a:r>
          <a:r>
            <a:rPr lang="en-US" dirty="0"/>
            <a:t> </a:t>
          </a:r>
          <a:r>
            <a:rPr lang="en-US" dirty="0" err="1"/>
            <a:t>tenacissiame</a:t>
          </a:r>
          <a:r>
            <a:rPr lang="en-US" dirty="0"/>
            <a:t> </a:t>
          </a:r>
        </a:p>
      </dgm:t>
    </dgm:pt>
    <dgm:pt modelId="{B5343B16-B6E8-470D-BCFE-AF979D00E70E}" type="parTrans" cxnId="{0B7C980A-BDBD-43E5-85EB-407AD5996BCF}">
      <dgm:prSet/>
      <dgm:spPr/>
      <dgm:t>
        <a:bodyPr/>
        <a:lstStyle/>
        <a:p>
          <a:endParaRPr lang="en-US"/>
        </a:p>
      </dgm:t>
    </dgm:pt>
    <dgm:pt modelId="{7A376DDF-F6F8-4A5A-829B-1C28C77208D0}" type="sibTrans" cxnId="{0B7C980A-BDBD-43E5-85EB-407AD5996BCF}">
      <dgm:prSet/>
      <dgm:spPr/>
      <dgm:t>
        <a:bodyPr/>
        <a:lstStyle/>
        <a:p>
          <a:endParaRPr lang="en-US"/>
        </a:p>
      </dgm:t>
    </dgm:pt>
    <dgm:pt modelId="{1974BD4C-F237-4E7A-9971-457FBFF887BE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Liquiritigenin</a:t>
          </a:r>
        </a:p>
      </dgm:t>
    </dgm:pt>
    <dgm:pt modelId="{E749595B-F36D-499C-9D85-37A35EB39024}" type="parTrans" cxnId="{BDB79357-9294-4918-AB0E-A6D8D0EA71C4}">
      <dgm:prSet/>
      <dgm:spPr/>
      <dgm:t>
        <a:bodyPr/>
        <a:lstStyle/>
        <a:p>
          <a:endParaRPr lang="en-US"/>
        </a:p>
      </dgm:t>
    </dgm:pt>
    <dgm:pt modelId="{A150D88F-500A-4DCA-8B6E-4CB0FD2BB312}" type="sibTrans" cxnId="{BDB79357-9294-4918-AB0E-A6D8D0EA71C4}">
      <dgm:prSet/>
      <dgm:spPr/>
      <dgm:t>
        <a:bodyPr/>
        <a:lstStyle/>
        <a:p>
          <a:endParaRPr lang="en-US"/>
        </a:p>
      </dgm:t>
    </dgm:pt>
    <dgm:pt modelId="{DC9AE0F5-2472-4848-A2E3-1F2BC85DDC70}" type="pres">
      <dgm:prSet presAssocID="{1502692A-F3EF-4A9A-8C74-0F3D3F5D4783}" presName="Name0" presStyleCnt="0">
        <dgm:presLayoutVars>
          <dgm:chMax val="7"/>
          <dgm:chPref val="7"/>
          <dgm:dir/>
        </dgm:presLayoutVars>
      </dgm:prSet>
      <dgm:spPr/>
    </dgm:pt>
    <dgm:pt modelId="{A520F44E-68A7-49D1-B6FF-A1C4FC9715EE}" type="pres">
      <dgm:prSet presAssocID="{1502692A-F3EF-4A9A-8C74-0F3D3F5D4783}" presName="Name1" presStyleCnt="0"/>
      <dgm:spPr/>
    </dgm:pt>
    <dgm:pt modelId="{8583D72A-BB96-4270-ABA1-18C3FC99AD6A}" type="pres">
      <dgm:prSet presAssocID="{1502692A-F3EF-4A9A-8C74-0F3D3F5D4783}" presName="cycle" presStyleCnt="0"/>
      <dgm:spPr/>
    </dgm:pt>
    <dgm:pt modelId="{DBEC729E-0AB4-43B6-9AB4-E78A80E070E2}" type="pres">
      <dgm:prSet presAssocID="{1502692A-F3EF-4A9A-8C74-0F3D3F5D4783}" presName="srcNode" presStyleLbl="node1" presStyleIdx="0" presStyleCnt="4"/>
      <dgm:spPr/>
    </dgm:pt>
    <dgm:pt modelId="{BDBA99C2-B220-412A-ACE5-7D378F60FE52}" type="pres">
      <dgm:prSet presAssocID="{1502692A-F3EF-4A9A-8C74-0F3D3F5D4783}" presName="conn" presStyleLbl="parChTrans1D2" presStyleIdx="0" presStyleCnt="1"/>
      <dgm:spPr/>
    </dgm:pt>
    <dgm:pt modelId="{B43BDDD7-A60E-4909-BC47-BF6420B9082F}" type="pres">
      <dgm:prSet presAssocID="{1502692A-F3EF-4A9A-8C74-0F3D3F5D4783}" presName="extraNode" presStyleLbl="node1" presStyleIdx="0" presStyleCnt="4"/>
      <dgm:spPr/>
    </dgm:pt>
    <dgm:pt modelId="{7F989D25-ECC2-4C41-A96A-5CCE3F8B0F02}" type="pres">
      <dgm:prSet presAssocID="{1502692A-F3EF-4A9A-8C74-0F3D3F5D4783}" presName="dstNode" presStyleLbl="node1" presStyleIdx="0" presStyleCnt="4"/>
      <dgm:spPr/>
    </dgm:pt>
    <dgm:pt modelId="{54389E7A-8CDA-4E77-9F2A-EE00874F6698}" type="pres">
      <dgm:prSet presAssocID="{D1448C45-6EF7-4024-BD0A-0B36931B5BF9}" presName="text_1" presStyleLbl="node1" presStyleIdx="0" presStyleCnt="4">
        <dgm:presLayoutVars>
          <dgm:bulletEnabled val="1"/>
        </dgm:presLayoutVars>
      </dgm:prSet>
      <dgm:spPr/>
    </dgm:pt>
    <dgm:pt modelId="{E437867E-C29D-4D7A-A871-DDB12AB15340}" type="pres">
      <dgm:prSet presAssocID="{D1448C45-6EF7-4024-BD0A-0B36931B5BF9}" presName="accent_1" presStyleCnt="0"/>
      <dgm:spPr/>
    </dgm:pt>
    <dgm:pt modelId="{D102DF04-3BAA-49F8-BBC9-544041D550A1}" type="pres">
      <dgm:prSet presAssocID="{D1448C45-6EF7-4024-BD0A-0B36931B5BF9}" presName="accentRepeatNode" presStyleLbl="solidFgAcc1" presStyleIdx="0" presStyleCnt="4"/>
      <dgm:spPr/>
    </dgm:pt>
    <dgm:pt modelId="{328C3AD5-5A11-48ED-B5DD-55967908978A}" type="pres">
      <dgm:prSet presAssocID="{3C020CEA-9B70-435C-B9C6-3DC52DF12ADE}" presName="text_2" presStyleLbl="node1" presStyleIdx="1" presStyleCnt="4">
        <dgm:presLayoutVars>
          <dgm:bulletEnabled val="1"/>
        </dgm:presLayoutVars>
      </dgm:prSet>
      <dgm:spPr/>
    </dgm:pt>
    <dgm:pt modelId="{0B3A63FE-714B-455F-BCDF-50A4E942CC51}" type="pres">
      <dgm:prSet presAssocID="{3C020CEA-9B70-435C-B9C6-3DC52DF12ADE}" presName="accent_2" presStyleCnt="0"/>
      <dgm:spPr/>
    </dgm:pt>
    <dgm:pt modelId="{DE94AF4C-E7CD-4DAE-B06B-F755D87BB01C}" type="pres">
      <dgm:prSet presAssocID="{3C020CEA-9B70-435C-B9C6-3DC52DF12ADE}" presName="accentRepeatNode" presStyleLbl="solidFgAcc1" presStyleIdx="1" presStyleCnt="4"/>
      <dgm:spPr/>
    </dgm:pt>
    <dgm:pt modelId="{589A300A-4E8D-4864-9B3B-A7845CDC2B4B}" type="pres">
      <dgm:prSet presAssocID="{0C10AD6B-93DF-4AB9-B83C-B3AB67DC8D6A}" presName="text_3" presStyleLbl="node1" presStyleIdx="2" presStyleCnt="4">
        <dgm:presLayoutVars>
          <dgm:bulletEnabled val="1"/>
        </dgm:presLayoutVars>
      </dgm:prSet>
      <dgm:spPr/>
    </dgm:pt>
    <dgm:pt modelId="{74BC35CF-A6B9-4B05-9075-D15684F5B0B7}" type="pres">
      <dgm:prSet presAssocID="{0C10AD6B-93DF-4AB9-B83C-B3AB67DC8D6A}" presName="accent_3" presStyleCnt="0"/>
      <dgm:spPr/>
    </dgm:pt>
    <dgm:pt modelId="{970495CD-5E6B-4228-B778-274D5B6EA02C}" type="pres">
      <dgm:prSet presAssocID="{0C10AD6B-93DF-4AB9-B83C-B3AB67DC8D6A}" presName="accentRepeatNode" presStyleLbl="solidFgAcc1" presStyleIdx="2" presStyleCnt="4"/>
      <dgm:spPr/>
    </dgm:pt>
    <dgm:pt modelId="{53902789-2EE4-44F6-9F7A-9E0832EF0B5E}" type="pres">
      <dgm:prSet presAssocID="{1974BD4C-F237-4E7A-9971-457FBFF887BE}" presName="text_4" presStyleLbl="node1" presStyleIdx="3" presStyleCnt="4">
        <dgm:presLayoutVars>
          <dgm:bulletEnabled val="1"/>
        </dgm:presLayoutVars>
      </dgm:prSet>
      <dgm:spPr/>
    </dgm:pt>
    <dgm:pt modelId="{90F21CB2-4024-460D-84FB-B2690BA319E8}" type="pres">
      <dgm:prSet presAssocID="{1974BD4C-F237-4E7A-9971-457FBFF887BE}" presName="accent_4" presStyleCnt="0"/>
      <dgm:spPr/>
    </dgm:pt>
    <dgm:pt modelId="{A3466360-9561-47EC-825C-D24CCD9B8371}" type="pres">
      <dgm:prSet presAssocID="{1974BD4C-F237-4E7A-9971-457FBFF887BE}" presName="accentRepeatNode" presStyleLbl="solidFgAcc1" presStyleIdx="3" presStyleCnt="4"/>
      <dgm:spPr/>
    </dgm:pt>
  </dgm:ptLst>
  <dgm:cxnLst>
    <dgm:cxn modelId="{0B7C980A-BDBD-43E5-85EB-407AD5996BCF}" srcId="{1502692A-F3EF-4A9A-8C74-0F3D3F5D4783}" destId="{0C10AD6B-93DF-4AB9-B83C-B3AB67DC8D6A}" srcOrd="2" destOrd="0" parTransId="{B5343B16-B6E8-470D-BCFE-AF979D00E70E}" sibTransId="{7A376DDF-F6F8-4A5A-829B-1C28C77208D0}"/>
    <dgm:cxn modelId="{6522D20E-F9C9-42D0-9D45-B3DA4D01692A}" type="presOf" srcId="{0C10AD6B-93DF-4AB9-B83C-B3AB67DC8D6A}" destId="{589A300A-4E8D-4864-9B3B-A7845CDC2B4B}" srcOrd="0" destOrd="0" presId="urn:microsoft.com/office/officeart/2008/layout/VerticalCurvedList"/>
    <dgm:cxn modelId="{9B683C13-C810-4F06-825D-8079D8470286}" srcId="{1502692A-F3EF-4A9A-8C74-0F3D3F5D4783}" destId="{D1448C45-6EF7-4024-BD0A-0B36931B5BF9}" srcOrd="0" destOrd="0" parTransId="{607998F8-1BC9-413B-B172-67B9E1D14CF0}" sibTransId="{1C3F0167-36A7-4AD5-BE6B-762195673DB5}"/>
    <dgm:cxn modelId="{2CEC0B42-BBA2-4568-B8CC-D8324188F285}" type="presOf" srcId="{1502692A-F3EF-4A9A-8C74-0F3D3F5D4783}" destId="{DC9AE0F5-2472-4848-A2E3-1F2BC85DDC70}" srcOrd="0" destOrd="0" presId="urn:microsoft.com/office/officeart/2008/layout/VerticalCurvedList"/>
    <dgm:cxn modelId="{A984A349-A0DB-4016-99B7-455882F56A37}" type="presOf" srcId="{1C3F0167-36A7-4AD5-BE6B-762195673DB5}" destId="{BDBA99C2-B220-412A-ACE5-7D378F60FE52}" srcOrd="0" destOrd="0" presId="urn:microsoft.com/office/officeart/2008/layout/VerticalCurvedList"/>
    <dgm:cxn modelId="{48532454-17EF-4263-9E51-01761E4267B4}" type="presOf" srcId="{3C020CEA-9B70-435C-B9C6-3DC52DF12ADE}" destId="{328C3AD5-5A11-48ED-B5DD-55967908978A}" srcOrd="0" destOrd="0" presId="urn:microsoft.com/office/officeart/2008/layout/VerticalCurvedList"/>
    <dgm:cxn modelId="{BDB79357-9294-4918-AB0E-A6D8D0EA71C4}" srcId="{1502692A-F3EF-4A9A-8C74-0F3D3F5D4783}" destId="{1974BD4C-F237-4E7A-9971-457FBFF887BE}" srcOrd="3" destOrd="0" parTransId="{E749595B-F36D-499C-9D85-37A35EB39024}" sibTransId="{A150D88F-500A-4DCA-8B6E-4CB0FD2BB312}"/>
    <dgm:cxn modelId="{8A059778-716E-4124-808E-7A132F66D921}" srcId="{1502692A-F3EF-4A9A-8C74-0F3D3F5D4783}" destId="{3C020CEA-9B70-435C-B9C6-3DC52DF12ADE}" srcOrd="1" destOrd="0" parTransId="{67FB1704-58F8-496E-90B3-C3439CB29320}" sibTransId="{FC7C33A5-58AB-4952-915A-83CE361E20D1}"/>
    <dgm:cxn modelId="{160519C1-F29F-424E-8745-E0A179E615FC}" type="presOf" srcId="{D1448C45-6EF7-4024-BD0A-0B36931B5BF9}" destId="{54389E7A-8CDA-4E77-9F2A-EE00874F6698}" srcOrd="0" destOrd="0" presId="urn:microsoft.com/office/officeart/2008/layout/VerticalCurvedList"/>
    <dgm:cxn modelId="{1A641CCA-EFAF-4DB3-8A1F-62CA90F64E23}" type="presOf" srcId="{1974BD4C-F237-4E7A-9971-457FBFF887BE}" destId="{53902789-2EE4-44F6-9F7A-9E0832EF0B5E}" srcOrd="0" destOrd="0" presId="urn:microsoft.com/office/officeart/2008/layout/VerticalCurvedList"/>
    <dgm:cxn modelId="{04B0044A-A88D-4439-B939-65610A8C1A45}" type="presParOf" srcId="{DC9AE0F5-2472-4848-A2E3-1F2BC85DDC70}" destId="{A520F44E-68A7-49D1-B6FF-A1C4FC9715EE}" srcOrd="0" destOrd="0" presId="urn:microsoft.com/office/officeart/2008/layout/VerticalCurvedList"/>
    <dgm:cxn modelId="{E434EECB-435A-49E2-A5F9-368786BAEFA0}" type="presParOf" srcId="{A520F44E-68A7-49D1-B6FF-A1C4FC9715EE}" destId="{8583D72A-BB96-4270-ABA1-18C3FC99AD6A}" srcOrd="0" destOrd="0" presId="urn:microsoft.com/office/officeart/2008/layout/VerticalCurvedList"/>
    <dgm:cxn modelId="{375B3C36-D6DD-4F57-93DC-5002AE3FFC1C}" type="presParOf" srcId="{8583D72A-BB96-4270-ABA1-18C3FC99AD6A}" destId="{DBEC729E-0AB4-43B6-9AB4-E78A80E070E2}" srcOrd="0" destOrd="0" presId="urn:microsoft.com/office/officeart/2008/layout/VerticalCurvedList"/>
    <dgm:cxn modelId="{4232CA5C-EF24-48FA-A39E-45CFAC1EB1A3}" type="presParOf" srcId="{8583D72A-BB96-4270-ABA1-18C3FC99AD6A}" destId="{BDBA99C2-B220-412A-ACE5-7D378F60FE52}" srcOrd="1" destOrd="0" presId="urn:microsoft.com/office/officeart/2008/layout/VerticalCurvedList"/>
    <dgm:cxn modelId="{F736D080-DB25-4E9A-8292-EA9C92766DBF}" type="presParOf" srcId="{8583D72A-BB96-4270-ABA1-18C3FC99AD6A}" destId="{B43BDDD7-A60E-4909-BC47-BF6420B9082F}" srcOrd="2" destOrd="0" presId="urn:microsoft.com/office/officeart/2008/layout/VerticalCurvedList"/>
    <dgm:cxn modelId="{C78A2A1B-CA1A-4545-9FA9-1EAB3942F962}" type="presParOf" srcId="{8583D72A-BB96-4270-ABA1-18C3FC99AD6A}" destId="{7F989D25-ECC2-4C41-A96A-5CCE3F8B0F02}" srcOrd="3" destOrd="0" presId="urn:microsoft.com/office/officeart/2008/layout/VerticalCurvedList"/>
    <dgm:cxn modelId="{F3936343-FC96-4B4A-9E1C-5AD7681A9DE0}" type="presParOf" srcId="{A520F44E-68A7-49D1-B6FF-A1C4FC9715EE}" destId="{54389E7A-8CDA-4E77-9F2A-EE00874F6698}" srcOrd="1" destOrd="0" presId="urn:microsoft.com/office/officeart/2008/layout/VerticalCurvedList"/>
    <dgm:cxn modelId="{0590AD25-D41D-41E1-AE87-DD839AF551CB}" type="presParOf" srcId="{A520F44E-68A7-49D1-B6FF-A1C4FC9715EE}" destId="{E437867E-C29D-4D7A-A871-DDB12AB15340}" srcOrd="2" destOrd="0" presId="urn:microsoft.com/office/officeart/2008/layout/VerticalCurvedList"/>
    <dgm:cxn modelId="{B3B2FB36-26C4-4017-A095-9FDEA9E193DC}" type="presParOf" srcId="{E437867E-C29D-4D7A-A871-DDB12AB15340}" destId="{D102DF04-3BAA-49F8-BBC9-544041D550A1}" srcOrd="0" destOrd="0" presId="urn:microsoft.com/office/officeart/2008/layout/VerticalCurvedList"/>
    <dgm:cxn modelId="{50C28270-1255-4DE6-90C6-CB6C604E8ED0}" type="presParOf" srcId="{A520F44E-68A7-49D1-B6FF-A1C4FC9715EE}" destId="{328C3AD5-5A11-48ED-B5DD-55967908978A}" srcOrd="3" destOrd="0" presId="urn:microsoft.com/office/officeart/2008/layout/VerticalCurvedList"/>
    <dgm:cxn modelId="{D579540E-22DA-4868-9B55-BD967D9DA853}" type="presParOf" srcId="{A520F44E-68A7-49D1-B6FF-A1C4FC9715EE}" destId="{0B3A63FE-714B-455F-BCDF-50A4E942CC51}" srcOrd="4" destOrd="0" presId="urn:microsoft.com/office/officeart/2008/layout/VerticalCurvedList"/>
    <dgm:cxn modelId="{E9EF61A0-6F70-419F-90E0-29BFD236DB6D}" type="presParOf" srcId="{0B3A63FE-714B-455F-BCDF-50A4E942CC51}" destId="{DE94AF4C-E7CD-4DAE-B06B-F755D87BB01C}" srcOrd="0" destOrd="0" presId="urn:microsoft.com/office/officeart/2008/layout/VerticalCurvedList"/>
    <dgm:cxn modelId="{7FC07DC5-F096-4A7E-9033-22FBEDB25FD0}" type="presParOf" srcId="{A520F44E-68A7-49D1-B6FF-A1C4FC9715EE}" destId="{589A300A-4E8D-4864-9B3B-A7845CDC2B4B}" srcOrd="5" destOrd="0" presId="urn:microsoft.com/office/officeart/2008/layout/VerticalCurvedList"/>
    <dgm:cxn modelId="{5AF880BF-DFF6-450D-BE43-6F18F6F075CC}" type="presParOf" srcId="{A520F44E-68A7-49D1-B6FF-A1C4FC9715EE}" destId="{74BC35CF-A6B9-4B05-9075-D15684F5B0B7}" srcOrd="6" destOrd="0" presId="urn:microsoft.com/office/officeart/2008/layout/VerticalCurvedList"/>
    <dgm:cxn modelId="{7A682312-EB7B-455D-98A0-668FCF389DA4}" type="presParOf" srcId="{74BC35CF-A6B9-4B05-9075-D15684F5B0B7}" destId="{970495CD-5E6B-4228-B778-274D5B6EA02C}" srcOrd="0" destOrd="0" presId="urn:microsoft.com/office/officeart/2008/layout/VerticalCurvedList"/>
    <dgm:cxn modelId="{C1B33FA4-F5FF-4745-A091-DF1C8309DB39}" type="presParOf" srcId="{A520F44E-68A7-49D1-B6FF-A1C4FC9715EE}" destId="{53902789-2EE4-44F6-9F7A-9E0832EF0B5E}" srcOrd="7" destOrd="0" presId="urn:microsoft.com/office/officeart/2008/layout/VerticalCurvedList"/>
    <dgm:cxn modelId="{0BB8A4DD-9CF5-47BD-BD6F-DA2F357CE313}" type="presParOf" srcId="{A520F44E-68A7-49D1-B6FF-A1C4FC9715EE}" destId="{90F21CB2-4024-460D-84FB-B2690BA319E8}" srcOrd="8" destOrd="0" presId="urn:microsoft.com/office/officeart/2008/layout/VerticalCurvedList"/>
    <dgm:cxn modelId="{A1616397-7D84-4095-AC8B-5EE2CB8D1BA0}" type="presParOf" srcId="{90F21CB2-4024-460D-84FB-B2690BA319E8}" destId="{A3466360-9561-47EC-825C-D24CCD9B83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614830-E8FB-48D0-A5BC-4D21AFB5FD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FF42150A-1EB1-4DA8-8DB7-FBA830A9729B}" type="pres">
      <dgm:prSet presAssocID="{9C614830-E8FB-48D0-A5BC-4D21AFB5FDF3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0E26193-AF10-4D82-8DB2-9CA8E60D76AA}" type="presOf" srcId="{9C614830-E8FB-48D0-A5BC-4D21AFB5FDF3}" destId="{FF42150A-1EB1-4DA8-8DB7-FBA830A9729B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A99C2-B220-412A-ACE5-7D378F60FE52}">
      <dsp:nvSpPr>
        <dsp:cNvPr id="0" name=""/>
        <dsp:cNvSpPr/>
      </dsp:nvSpPr>
      <dsp:spPr>
        <a:xfrm>
          <a:off x="-6437948" y="-984685"/>
          <a:ext cx="7662894" cy="7662894"/>
        </a:xfrm>
        <a:prstGeom prst="blockArc">
          <a:avLst>
            <a:gd name="adj1" fmla="val 18900000"/>
            <a:gd name="adj2" fmla="val 2700000"/>
            <a:gd name="adj3" fmla="val 28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89E7A-8CDA-4E77-9F2A-EE00874F6698}">
      <dsp:nvSpPr>
        <dsp:cNvPr id="0" name=""/>
        <dsp:cNvSpPr/>
      </dsp:nvSpPr>
      <dsp:spPr>
        <a:xfrm>
          <a:off x="641015" y="437718"/>
          <a:ext cx="4878026" cy="875891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23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Curcuma longa </a:t>
          </a:r>
        </a:p>
      </dsp:txBody>
      <dsp:txXfrm>
        <a:off x="641015" y="437718"/>
        <a:ext cx="4878026" cy="875891"/>
      </dsp:txXfrm>
    </dsp:sp>
    <dsp:sp modelId="{D102DF04-3BAA-49F8-BBC9-544041D550A1}">
      <dsp:nvSpPr>
        <dsp:cNvPr id="0" name=""/>
        <dsp:cNvSpPr/>
      </dsp:nvSpPr>
      <dsp:spPr>
        <a:xfrm>
          <a:off x="93583" y="328231"/>
          <a:ext cx="1094864" cy="10948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C3AD5-5A11-48ED-B5DD-55967908978A}">
      <dsp:nvSpPr>
        <dsp:cNvPr id="0" name=""/>
        <dsp:cNvSpPr/>
      </dsp:nvSpPr>
      <dsp:spPr>
        <a:xfrm>
          <a:off x="1143184" y="1751783"/>
          <a:ext cx="4375857" cy="875891"/>
        </a:xfrm>
        <a:prstGeom prst="rect">
          <a:avLst/>
        </a:prstGeom>
        <a:solidFill>
          <a:srgbClr val="FF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23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Sophora </a:t>
          </a:r>
          <a:r>
            <a:rPr lang="en-US" sz="2600" kern="1200" dirty="0" err="1"/>
            <a:t>flavescens</a:t>
          </a:r>
          <a:r>
            <a:rPr lang="en-US" sz="2600" kern="1200" dirty="0"/>
            <a:t> </a:t>
          </a:r>
        </a:p>
      </dsp:txBody>
      <dsp:txXfrm>
        <a:off x="1143184" y="1751783"/>
        <a:ext cx="4375857" cy="875891"/>
      </dsp:txXfrm>
    </dsp:sp>
    <dsp:sp modelId="{DE94AF4C-E7CD-4DAE-B06B-F755D87BB01C}">
      <dsp:nvSpPr>
        <dsp:cNvPr id="0" name=""/>
        <dsp:cNvSpPr/>
      </dsp:nvSpPr>
      <dsp:spPr>
        <a:xfrm>
          <a:off x="595752" y="1642296"/>
          <a:ext cx="1094864" cy="10948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A300A-4E8D-4864-9B3B-A7845CDC2B4B}">
      <dsp:nvSpPr>
        <dsp:cNvPr id="0" name=""/>
        <dsp:cNvSpPr/>
      </dsp:nvSpPr>
      <dsp:spPr>
        <a:xfrm>
          <a:off x="1143184" y="3065848"/>
          <a:ext cx="4375857" cy="875891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23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Marsdenia</a:t>
          </a:r>
          <a:r>
            <a:rPr lang="en-US" sz="2600" kern="1200" dirty="0"/>
            <a:t> </a:t>
          </a:r>
          <a:r>
            <a:rPr lang="en-US" sz="2600" kern="1200" dirty="0" err="1"/>
            <a:t>tenacissiame</a:t>
          </a:r>
          <a:r>
            <a:rPr lang="en-US" sz="2600" kern="1200" dirty="0"/>
            <a:t> </a:t>
          </a:r>
        </a:p>
      </dsp:txBody>
      <dsp:txXfrm>
        <a:off x="1143184" y="3065848"/>
        <a:ext cx="4375857" cy="875891"/>
      </dsp:txXfrm>
    </dsp:sp>
    <dsp:sp modelId="{970495CD-5E6B-4228-B778-274D5B6EA02C}">
      <dsp:nvSpPr>
        <dsp:cNvPr id="0" name=""/>
        <dsp:cNvSpPr/>
      </dsp:nvSpPr>
      <dsp:spPr>
        <a:xfrm>
          <a:off x="595752" y="2956361"/>
          <a:ext cx="1094864" cy="10948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02789-2EE4-44F6-9F7A-9E0832EF0B5E}">
      <dsp:nvSpPr>
        <dsp:cNvPr id="0" name=""/>
        <dsp:cNvSpPr/>
      </dsp:nvSpPr>
      <dsp:spPr>
        <a:xfrm>
          <a:off x="641015" y="4379913"/>
          <a:ext cx="4878026" cy="875891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23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Liquiritigenin</a:t>
          </a:r>
        </a:p>
      </dsp:txBody>
      <dsp:txXfrm>
        <a:off x="641015" y="4379913"/>
        <a:ext cx="4878026" cy="875891"/>
      </dsp:txXfrm>
    </dsp:sp>
    <dsp:sp modelId="{A3466360-9561-47EC-825C-D24CCD9B8371}">
      <dsp:nvSpPr>
        <dsp:cNvPr id="0" name=""/>
        <dsp:cNvSpPr/>
      </dsp:nvSpPr>
      <dsp:spPr>
        <a:xfrm>
          <a:off x="93583" y="4270426"/>
          <a:ext cx="1094864" cy="10948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5T20:41:0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8096 10821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5T20:41:0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7091 9816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5T20:41:0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7091 9816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5T20:41:0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7091 9816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5T20:41:0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7091 9816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10720-B907-4BA2-8080-F8E4EB3F0073}" type="datetimeFigureOut">
              <a:rPr lang="en-IN" smtClean="0"/>
              <a:t>11-04-2024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25CC3-D574-411F-9777-819B2EFB1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28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53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9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2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3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3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9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1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n abstract genetic concept">
            <a:extLst>
              <a:ext uri="{FF2B5EF4-FFF2-40B4-BE49-F238E27FC236}">
                <a16:creationId xmlns:a16="http://schemas.microsoft.com/office/drawing/2014/main" id="{09534BF0-327E-F232-FA5D-7539523CA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459" b="1929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51C5F5C-1257-3919-4D4F-BD5729EA9DF2}"/>
              </a:ext>
            </a:extLst>
          </p:cNvPr>
          <p:cNvSpPr/>
          <p:nvPr/>
        </p:nvSpPr>
        <p:spPr>
          <a:xfrm>
            <a:off x="2543330" y="-487680"/>
            <a:ext cx="7284720" cy="7660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A1AB19-F0E2-A523-F7AE-A23AB05D5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330" y="1613853"/>
            <a:ext cx="7105340" cy="372014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docking and Binding analysis of selected phytochemicals against TA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79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C51A-4A87-7AD9-F5DF-1E021B03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7" y="620486"/>
            <a:ext cx="9238434" cy="1162359"/>
          </a:xfrm>
        </p:spPr>
        <p:txBody>
          <a:bodyPr/>
          <a:lstStyle/>
          <a:p>
            <a:r>
              <a:rPr lang="en-US" b="1" u="sng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Prepare the protein files</a:t>
            </a:r>
            <a:br>
              <a:rPr lang="en-US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24AF2-2B20-02C1-694B-58887CBDE7A7}"/>
              </a:ext>
            </a:extLst>
          </p:cNvPr>
          <p:cNvSpPr txBox="1"/>
          <p:nvPr/>
        </p:nvSpPr>
        <p:spPr>
          <a:xfrm>
            <a:off x="961478" y="1619559"/>
            <a:ext cx="9706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CASTP ,we prepare our protein files by finding the active sites..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DD0CB-7A96-5C9F-30C3-9CFBBF6BC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5"/>
          <a:stretch/>
        </p:blipFill>
        <p:spPr>
          <a:xfrm>
            <a:off x="4441371" y="2281304"/>
            <a:ext cx="7162800" cy="42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9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D19CD-C895-7449-1218-C97624CA2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6" t="9784" r="19486" b="23198"/>
          <a:stretch/>
        </p:blipFill>
        <p:spPr>
          <a:xfrm>
            <a:off x="5040088" y="443562"/>
            <a:ext cx="6977742" cy="40608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E24D9-AAA0-3673-3DFD-074A5F05861E}"/>
              </a:ext>
            </a:extLst>
          </p:cNvPr>
          <p:cNvSpPr txBox="1"/>
          <p:nvPr/>
        </p:nvSpPr>
        <p:spPr>
          <a:xfrm>
            <a:off x="653143" y="1054375"/>
            <a:ext cx="3929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retrieved actives sites, We need to take the coordinates for ligands binding..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34927D-4E73-9F82-D421-C6ECB5C224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65" y="2708622"/>
            <a:ext cx="3577821" cy="32365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80AA4F-431F-E31A-2A1A-EC647166FC1D}"/>
              </a:ext>
            </a:extLst>
          </p:cNvPr>
          <p:cNvSpPr txBox="1"/>
          <p:nvPr/>
        </p:nvSpPr>
        <p:spPr>
          <a:xfrm>
            <a:off x="1654630" y="5970027"/>
            <a:ext cx="324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Narrow" panose="020B0606020202030204" pitchFamily="34" charset="0"/>
              </a:rPr>
              <a:t>COORDINATES</a:t>
            </a:r>
            <a:endParaRPr lang="en-IN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64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94EF4-12D7-3DA2-94E7-538E91572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8" y="1751013"/>
            <a:ext cx="4278086" cy="4192587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AUTODOCK we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perfrom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Binding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analaysis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Protein and the Ligands.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it easy, we can also perform Multiple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Autodock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330C78-D7E3-0CD3-4EEC-54E90F7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130629"/>
            <a:ext cx="10112829" cy="1772784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Perform molecular interaction analysis</a:t>
            </a:r>
            <a:br>
              <a:rPr lang="en-US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63D28D-01DC-D73E-9145-313444BD5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30" y="1397575"/>
            <a:ext cx="7299253" cy="45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0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FA00B3-E4CF-9A9C-3B37-E3DA533547A0}"/>
              </a:ext>
            </a:extLst>
          </p:cNvPr>
          <p:cNvGrpSpPr/>
          <p:nvPr/>
        </p:nvGrpSpPr>
        <p:grpSpPr>
          <a:xfrm>
            <a:off x="541342" y="0"/>
            <a:ext cx="11342543" cy="7048750"/>
            <a:chOff x="884647" y="-19558"/>
            <a:chExt cx="10962983" cy="7048750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5358B644-67D3-ED13-0494-ADDE2FB0B6B0}"/>
                </a:ext>
              </a:extLst>
            </p:cNvPr>
            <p:cNvSpPr/>
            <p:nvPr/>
          </p:nvSpPr>
          <p:spPr>
            <a:xfrm>
              <a:off x="884647" y="740130"/>
              <a:ext cx="4781999" cy="2623514"/>
            </a:xfrm>
            <a:prstGeom prst="round2DiagRect">
              <a:avLst/>
            </a:prstGeom>
            <a:blipFill>
              <a:blip r:embed="rId2"/>
              <a:srcRect/>
              <a:stretch>
                <a:fillRect l="-13000" r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CC92F0-3F24-1E09-D8BD-83A25FDA0A4F}"/>
                </a:ext>
              </a:extLst>
            </p:cNvPr>
            <p:cNvSpPr/>
            <p:nvPr/>
          </p:nvSpPr>
          <p:spPr>
            <a:xfrm>
              <a:off x="1473434" y="3320356"/>
              <a:ext cx="2935779" cy="396955"/>
            </a:xfrm>
            <a:custGeom>
              <a:avLst/>
              <a:gdLst>
                <a:gd name="connsiteX0" fmla="*/ 0 w 2436014"/>
                <a:gd name="connsiteY0" fmla="*/ 0 h 328342"/>
                <a:gd name="connsiteX1" fmla="*/ 2436014 w 2436014"/>
                <a:gd name="connsiteY1" fmla="*/ 0 h 328342"/>
                <a:gd name="connsiteX2" fmla="*/ 2436014 w 2436014"/>
                <a:gd name="connsiteY2" fmla="*/ 328342 h 328342"/>
                <a:gd name="connsiteX3" fmla="*/ 0 w 2436014"/>
                <a:gd name="connsiteY3" fmla="*/ 328342 h 328342"/>
                <a:gd name="connsiteX4" fmla="*/ 0 w 2436014"/>
                <a:gd name="connsiteY4" fmla="*/ 0 h 32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6014" h="328342">
                  <a:moveTo>
                    <a:pt x="0" y="0"/>
                  </a:moveTo>
                  <a:lnTo>
                    <a:pt x="2436014" y="0"/>
                  </a:lnTo>
                  <a:lnTo>
                    <a:pt x="2436014" y="328342"/>
                  </a:lnTo>
                  <a:lnTo>
                    <a:pt x="0" y="3283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err="1"/>
                <a:t>Marsdenia</a:t>
              </a:r>
              <a:r>
                <a:rPr lang="en-US" sz="1500" kern="1200" dirty="0"/>
                <a:t> </a:t>
              </a:r>
              <a:r>
                <a:rPr lang="en-US" sz="1500" kern="1200" dirty="0" err="1"/>
                <a:t>tenacissiame</a:t>
              </a:r>
              <a:r>
                <a:rPr lang="en-US" sz="1500" kern="1200" dirty="0"/>
                <a:t> </a:t>
              </a:r>
              <a:endParaRPr lang="en-IN" sz="1500" kern="1200" dirty="0"/>
            </a:p>
          </p:txBody>
        </p:sp>
        <p:sp>
          <p:nvSpPr>
            <p:cNvPr id="12" name="Rectangle: Diagonal Corners Rounded 11">
              <a:extLst>
                <a:ext uri="{FF2B5EF4-FFF2-40B4-BE49-F238E27FC236}">
                  <a16:creationId xmlns:a16="http://schemas.microsoft.com/office/drawing/2014/main" id="{1A49E866-A77B-9C81-0BB8-9712207ABA8F}"/>
                </a:ext>
              </a:extLst>
            </p:cNvPr>
            <p:cNvSpPr/>
            <p:nvPr/>
          </p:nvSpPr>
          <p:spPr>
            <a:xfrm>
              <a:off x="6258814" y="-19558"/>
              <a:ext cx="5378388" cy="3013088"/>
            </a:xfrm>
            <a:prstGeom prst="round2DiagRect">
              <a:avLst/>
            </a:prstGeom>
            <a:blipFill>
              <a:blip r:embed="rId3"/>
              <a:srcRect/>
              <a:stretch>
                <a:fillRect l="-16000" r="-1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EF8A8F-85A9-74F3-FE7E-8FAD96DE01C0}"/>
                </a:ext>
              </a:extLst>
            </p:cNvPr>
            <p:cNvSpPr/>
            <p:nvPr/>
          </p:nvSpPr>
          <p:spPr>
            <a:xfrm>
              <a:off x="7353043" y="6273869"/>
              <a:ext cx="2858065" cy="645746"/>
            </a:xfrm>
            <a:custGeom>
              <a:avLst/>
              <a:gdLst>
                <a:gd name="connsiteX0" fmla="*/ 0 w 1740557"/>
                <a:gd name="connsiteY0" fmla="*/ 0 h 645746"/>
                <a:gd name="connsiteX1" fmla="*/ 1740557 w 1740557"/>
                <a:gd name="connsiteY1" fmla="*/ 0 h 645746"/>
                <a:gd name="connsiteX2" fmla="*/ 1740557 w 1740557"/>
                <a:gd name="connsiteY2" fmla="*/ 645746 h 645746"/>
                <a:gd name="connsiteX3" fmla="*/ 0 w 1740557"/>
                <a:gd name="connsiteY3" fmla="*/ 645746 h 645746"/>
                <a:gd name="connsiteX4" fmla="*/ 0 w 1740557"/>
                <a:gd name="connsiteY4" fmla="*/ 0 h 64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0557" h="645746">
                  <a:moveTo>
                    <a:pt x="0" y="0"/>
                  </a:moveTo>
                  <a:lnTo>
                    <a:pt x="1740557" y="0"/>
                  </a:lnTo>
                  <a:lnTo>
                    <a:pt x="1740557" y="645746"/>
                  </a:lnTo>
                  <a:lnTo>
                    <a:pt x="0" y="6457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Curcuma longa-Curcumin </a:t>
              </a:r>
              <a:endParaRPr lang="en-IN" sz="15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B58596-393B-DDC1-401C-AD253D5DDD7E}"/>
                </a:ext>
              </a:extLst>
            </p:cNvPr>
            <p:cNvSpPr/>
            <p:nvPr/>
          </p:nvSpPr>
          <p:spPr>
            <a:xfrm>
              <a:off x="4950416" y="6383446"/>
              <a:ext cx="2858065" cy="645746"/>
            </a:xfrm>
            <a:custGeom>
              <a:avLst/>
              <a:gdLst>
                <a:gd name="connsiteX0" fmla="*/ 0 w 1740557"/>
                <a:gd name="connsiteY0" fmla="*/ 0 h 645746"/>
                <a:gd name="connsiteX1" fmla="*/ 1740557 w 1740557"/>
                <a:gd name="connsiteY1" fmla="*/ 0 h 645746"/>
                <a:gd name="connsiteX2" fmla="*/ 1740557 w 1740557"/>
                <a:gd name="connsiteY2" fmla="*/ 645746 h 645746"/>
                <a:gd name="connsiteX3" fmla="*/ 0 w 1740557"/>
                <a:gd name="connsiteY3" fmla="*/ 645746 h 645746"/>
                <a:gd name="connsiteX4" fmla="*/ 0 w 1740557"/>
                <a:gd name="connsiteY4" fmla="*/ 0 h 64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0557" h="645746">
                  <a:moveTo>
                    <a:pt x="0" y="0"/>
                  </a:moveTo>
                  <a:lnTo>
                    <a:pt x="1740557" y="0"/>
                  </a:lnTo>
                  <a:lnTo>
                    <a:pt x="1740557" y="645746"/>
                  </a:lnTo>
                  <a:lnTo>
                    <a:pt x="0" y="6457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Liquiritigenin</a:t>
              </a:r>
              <a:endParaRPr lang="en-IN" sz="1500" kern="1200" dirty="0"/>
            </a:p>
          </p:txBody>
        </p:sp>
        <p:sp>
          <p:nvSpPr>
            <p:cNvPr id="16" name="Rectangle: Diagonal Corners Rounded 15">
              <a:extLst>
                <a:ext uri="{FF2B5EF4-FFF2-40B4-BE49-F238E27FC236}">
                  <a16:creationId xmlns:a16="http://schemas.microsoft.com/office/drawing/2014/main" id="{9F9C240F-1A2A-F247-CF24-F698E58F88E2}"/>
                </a:ext>
              </a:extLst>
            </p:cNvPr>
            <p:cNvSpPr/>
            <p:nvPr/>
          </p:nvSpPr>
          <p:spPr>
            <a:xfrm>
              <a:off x="6513259" y="3467261"/>
              <a:ext cx="5334371" cy="2889485"/>
            </a:xfrm>
            <a:prstGeom prst="round2DiagRect">
              <a:avLst/>
            </a:prstGeom>
            <a:blipFill>
              <a:blip r:embed="rId4"/>
              <a:srcRect/>
              <a:stretch>
                <a:fillRect l="-11000" r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6FAC46-F67B-BF50-B555-75E63C3F33FB}"/>
                </a:ext>
              </a:extLst>
            </p:cNvPr>
            <p:cNvSpPr/>
            <p:nvPr/>
          </p:nvSpPr>
          <p:spPr>
            <a:xfrm>
              <a:off x="7531129" y="2993530"/>
              <a:ext cx="2679980" cy="645746"/>
            </a:xfrm>
            <a:custGeom>
              <a:avLst/>
              <a:gdLst>
                <a:gd name="connsiteX0" fmla="*/ 0 w 1740557"/>
                <a:gd name="connsiteY0" fmla="*/ 0 h 645746"/>
                <a:gd name="connsiteX1" fmla="*/ 1740557 w 1740557"/>
                <a:gd name="connsiteY1" fmla="*/ 0 h 645746"/>
                <a:gd name="connsiteX2" fmla="*/ 1740557 w 1740557"/>
                <a:gd name="connsiteY2" fmla="*/ 645746 h 645746"/>
                <a:gd name="connsiteX3" fmla="*/ 0 w 1740557"/>
                <a:gd name="connsiteY3" fmla="*/ 645746 h 645746"/>
                <a:gd name="connsiteX4" fmla="*/ 0 w 1740557"/>
                <a:gd name="connsiteY4" fmla="*/ 0 h 64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0557" h="645746">
                  <a:moveTo>
                    <a:pt x="0" y="0"/>
                  </a:moveTo>
                  <a:lnTo>
                    <a:pt x="1740557" y="0"/>
                  </a:lnTo>
                  <a:lnTo>
                    <a:pt x="1740557" y="645746"/>
                  </a:lnTo>
                  <a:lnTo>
                    <a:pt x="0" y="6457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Sophora </a:t>
              </a:r>
              <a:r>
                <a:rPr lang="en-US" sz="1500" kern="1200" dirty="0" err="1"/>
                <a:t>flavescens-Matrine</a:t>
              </a:r>
              <a:r>
                <a:rPr lang="en-US" sz="1500" kern="1200" dirty="0"/>
                <a:t> </a:t>
              </a:r>
              <a:endParaRPr lang="en-IN" sz="1500" kern="12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9F83D26-B0E7-4BC4-C032-B2306C0BC505}"/>
              </a:ext>
            </a:extLst>
          </p:cNvPr>
          <p:cNvSpPr txBox="1"/>
          <p:nvPr/>
        </p:nvSpPr>
        <p:spPr>
          <a:xfrm>
            <a:off x="88790" y="45798"/>
            <a:ext cx="931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C0494A-8D44-8691-DBE2-4EFCFE289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40" y="3815652"/>
            <a:ext cx="5210963" cy="28006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33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72F2-478C-9076-151F-B7B49F93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82128"/>
            <a:ext cx="11517086" cy="123008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Visualize the molecular interaction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DADF3-CE38-E364-1142-A7B83D20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208315"/>
            <a:ext cx="9949543" cy="68433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PYMOL, we can visualize the docked molecules output,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F2B8A-16F9-8737-598D-0F20A71F8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5" y="2292249"/>
            <a:ext cx="5292864" cy="386858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165F78-AFAB-905C-D2C2-B0F0864FE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615269"/>
              </p:ext>
            </p:extLst>
          </p:nvPr>
        </p:nvGraphicFramePr>
        <p:xfrm>
          <a:off x="2648857" y="6971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BDEB8DB-F973-156F-B5EB-4CDF490600A8}"/>
              </a:ext>
            </a:extLst>
          </p:cNvPr>
          <p:cNvSpPr/>
          <p:nvPr/>
        </p:nvSpPr>
        <p:spPr>
          <a:xfrm>
            <a:off x="5533552" y="4714132"/>
            <a:ext cx="3633422" cy="123008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10B94-CF26-3F40-76F6-201F024A7A74}"/>
              </a:ext>
            </a:extLst>
          </p:cNvPr>
          <p:cNvSpPr txBox="1"/>
          <p:nvPr/>
        </p:nvSpPr>
        <p:spPr>
          <a:xfrm>
            <a:off x="6096000" y="4937453"/>
            <a:ext cx="244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Curcumin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089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DB666A-E1D1-A76E-F550-72137001C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71" y="272142"/>
            <a:ext cx="4687633" cy="3352173"/>
          </a:xfrm>
        </p:spPr>
      </p:pic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FB719A6-255D-D1D6-A504-22768545402F}"/>
              </a:ext>
            </a:extLst>
          </p:cNvPr>
          <p:cNvSpPr/>
          <p:nvPr/>
        </p:nvSpPr>
        <p:spPr>
          <a:xfrm>
            <a:off x="4954870" y="516490"/>
            <a:ext cx="4885867" cy="914401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Acalypha </a:t>
            </a:r>
            <a:r>
              <a:rPr lang="en-IN" sz="36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wilkesiana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59B103-26E5-5EC9-A851-FE6A9379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144" y="2675699"/>
            <a:ext cx="4687633" cy="3964587"/>
          </a:xfrm>
          <a:prstGeom prst="rect">
            <a:avLst/>
          </a:prstGeom>
        </p:spPr>
      </p:pic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CD9E870B-B5CA-2D79-41EB-84A421C16A50}"/>
              </a:ext>
            </a:extLst>
          </p:cNvPr>
          <p:cNvSpPr/>
          <p:nvPr/>
        </p:nvSpPr>
        <p:spPr>
          <a:xfrm rot="10800000">
            <a:off x="3037114" y="5475514"/>
            <a:ext cx="4360690" cy="111034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E8A4A-13E1-C1E6-EE45-8A87F22EE710}"/>
              </a:ext>
            </a:extLst>
          </p:cNvPr>
          <p:cNvSpPr txBox="1"/>
          <p:nvPr/>
        </p:nvSpPr>
        <p:spPr>
          <a:xfrm>
            <a:off x="2270634" y="57835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Marsdenia</a:t>
            </a:r>
            <a:r>
              <a:rPr lang="en-IN" sz="28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N" sz="28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tenacissiame</a:t>
            </a:r>
            <a:endParaRPr lang="en-IN" sz="28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3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ECC68B-37E5-FC44-2E66-99C5868B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2" y="612682"/>
            <a:ext cx="5066944" cy="481569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F526D3-2229-E771-175B-86C63D497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109" y="348341"/>
            <a:ext cx="1302748" cy="127362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295A92F-34CE-65DB-8363-BC2109EBD45B}"/>
              </a:ext>
            </a:extLst>
          </p:cNvPr>
          <p:cNvSpPr/>
          <p:nvPr/>
        </p:nvSpPr>
        <p:spPr>
          <a:xfrm>
            <a:off x="5475515" y="4196185"/>
            <a:ext cx="4034118" cy="1012371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err="1"/>
              <a:t>Matrine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278762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497" y="676774"/>
            <a:ext cx="11280893" cy="100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Future Analysis:</a:t>
            </a:r>
          </a:p>
        </p:txBody>
      </p:sp>
      <p:sp>
        <p:nvSpPr>
          <p:cNvPr id="24" name="Freeform: Shap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FF66FF">
              <a:alpha val="15000"/>
            </a:srgbClr>
          </a:solidFill>
          <a:ln w="12700" cap="flat" cmpd="sng" algn="ctr">
            <a:solidFill>
              <a:srgbClr val="FF0066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4758" y="5419513"/>
              <a:ext cx="16565" cy="16565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58" y="3763013"/>
                <a:ext cx="3313000" cy="33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15280" y="4790034"/>
              <a:ext cx="16565" cy="16565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1220" y="3133534"/>
                <a:ext cx="3313000" cy="33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115280" y="4790034"/>
              <a:ext cx="16565" cy="16565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1220" y="3133534"/>
                <a:ext cx="3313000" cy="33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115280" y="4790034"/>
              <a:ext cx="16565" cy="16565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1220" y="3133534"/>
                <a:ext cx="3313000" cy="33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1115280" y="4790034"/>
              <a:ext cx="16565" cy="16565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1220" y="3133534"/>
                <a:ext cx="3313000" cy="3313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5288865-8EEC-AA64-B083-84D1C5316A91}"/>
              </a:ext>
            </a:extLst>
          </p:cNvPr>
          <p:cNvSpPr txBox="1"/>
          <p:nvPr/>
        </p:nvSpPr>
        <p:spPr>
          <a:xfrm>
            <a:off x="676229" y="2276507"/>
            <a:ext cx="10195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want to perform Simulations in these molecules and check with the compatibility.. So that in In-Vitro analysis also these molecules get good results for replacing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 Methotrexate drug for treatment of Rheumatoid arthritis Auto Immune disease.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want to check with some more molecules which can have high scores than these selected molecules…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70EC-1E11-BB51-07B9-22F0BA1E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511628"/>
            <a:ext cx="9710057" cy="870857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F3BE-33EA-1F4B-E281-BFBC5381E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9" y="1687286"/>
            <a:ext cx="11092542" cy="5029200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perform - Protein ligand simulations.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Autodocked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resulted protein molecule with our TP63 Protein.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sure of all the files be prepared in PDB format.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B7B6E9-9CA2-43F2-7421-0E95546F07D7}"/>
              </a:ext>
            </a:extLst>
          </p:cNvPr>
          <p:cNvSpPr/>
          <p:nvPr/>
        </p:nvSpPr>
        <p:spPr>
          <a:xfrm>
            <a:off x="6534865" y="4263991"/>
            <a:ext cx="2772076" cy="1049153"/>
          </a:xfrm>
          <a:prstGeom prst="ellipse">
            <a:avLst/>
          </a:prstGeom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A5205D-2112-C916-2331-F27F96B008D2}"/>
              </a:ext>
            </a:extLst>
          </p:cNvPr>
          <p:cNvSpPr/>
          <p:nvPr/>
        </p:nvSpPr>
        <p:spPr>
          <a:xfrm>
            <a:off x="2839453" y="4274340"/>
            <a:ext cx="2772076" cy="112615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864E0-E569-7572-0ADE-F86955B9D9EA}"/>
              </a:ext>
            </a:extLst>
          </p:cNvPr>
          <p:cNvSpPr txBox="1"/>
          <p:nvPr/>
        </p:nvSpPr>
        <p:spPr>
          <a:xfrm>
            <a:off x="7263922" y="4588512"/>
            <a:ext cx="1549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2181-C2E7-3AC7-A17C-974F73B4A38E}"/>
              </a:ext>
            </a:extLst>
          </p:cNvPr>
          <p:cNvSpPr txBox="1"/>
          <p:nvPr/>
        </p:nvSpPr>
        <p:spPr>
          <a:xfrm>
            <a:off x="3474719" y="4514253"/>
            <a:ext cx="18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AUTODOCKED  PROTEIN</a:t>
            </a:r>
            <a:endParaRPr lang="en-IN" dirty="0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51613324-F6E1-E3B5-8E06-C8033946FC83}"/>
              </a:ext>
            </a:extLst>
          </p:cNvPr>
          <p:cNvSpPr/>
          <p:nvPr/>
        </p:nvSpPr>
        <p:spPr>
          <a:xfrm>
            <a:off x="5804034" y="4514253"/>
            <a:ext cx="625642" cy="558261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raphic 13" descr="DNA with solid fill">
            <a:extLst>
              <a:ext uri="{FF2B5EF4-FFF2-40B4-BE49-F238E27FC236}">
                <a16:creationId xmlns:a16="http://schemas.microsoft.com/office/drawing/2014/main" id="{36FD81BD-6C4F-7581-551D-1FF33FA4E240}"/>
              </a:ext>
            </a:extLst>
          </p:cNvPr>
          <p:cNvSpPr/>
          <p:nvPr/>
        </p:nvSpPr>
        <p:spPr>
          <a:xfrm rot="19306720">
            <a:off x="11079349" y="-361744"/>
            <a:ext cx="919012" cy="2617600"/>
          </a:xfrm>
          <a:custGeom>
            <a:avLst/>
            <a:gdLst>
              <a:gd name="connsiteX0" fmla="*/ 919013 w 919012"/>
              <a:gd name="connsiteY0" fmla="*/ 1308800 h 2617600"/>
              <a:gd name="connsiteX1" fmla="*/ 591092 w 919012"/>
              <a:gd name="connsiteY1" fmla="*/ 654400 h 2617600"/>
              <a:gd name="connsiteX2" fmla="*/ 919013 w 919012"/>
              <a:gd name="connsiteY2" fmla="*/ 0 h 2617600"/>
              <a:gd name="connsiteX3" fmla="*/ 793693 w 919012"/>
              <a:gd name="connsiteY3" fmla="*/ 0 h 2617600"/>
              <a:gd name="connsiteX4" fmla="*/ 776984 w 919012"/>
              <a:gd name="connsiteY4" fmla="*/ 148727 h 2617600"/>
              <a:gd name="connsiteX5" fmla="*/ 142029 w 919012"/>
              <a:gd name="connsiteY5" fmla="*/ 148727 h 2617600"/>
              <a:gd name="connsiteX6" fmla="*/ 125320 w 919012"/>
              <a:gd name="connsiteY6" fmla="*/ 0 h 2617600"/>
              <a:gd name="connsiteX7" fmla="*/ 0 w 919012"/>
              <a:gd name="connsiteY7" fmla="*/ 0 h 2617600"/>
              <a:gd name="connsiteX8" fmla="*/ 327921 w 919012"/>
              <a:gd name="connsiteY8" fmla="*/ 654400 h 2617600"/>
              <a:gd name="connsiteX9" fmla="*/ 0 w 919012"/>
              <a:gd name="connsiteY9" fmla="*/ 1308800 h 2617600"/>
              <a:gd name="connsiteX10" fmla="*/ 327921 w 919012"/>
              <a:gd name="connsiteY10" fmla="*/ 1966175 h 2617600"/>
              <a:gd name="connsiteX11" fmla="*/ 0 w 919012"/>
              <a:gd name="connsiteY11" fmla="*/ 2617600 h 2617600"/>
              <a:gd name="connsiteX12" fmla="*/ 125320 w 919012"/>
              <a:gd name="connsiteY12" fmla="*/ 2617600 h 2617600"/>
              <a:gd name="connsiteX13" fmla="*/ 142029 w 919012"/>
              <a:gd name="connsiteY13" fmla="*/ 2468873 h 2617600"/>
              <a:gd name="connsiteX14" fmla="*/ 776984 w 919012"/>
              <a:gd name="connsiteY14" fmla="*/ 2468873 h 2617600"/>
              <a:gd name="connsiteX15" fmla="*/ 793693 w 919012"/>
              <a:gd name="connsiteY15" fmla="*/ 2617600 h 2617600"/>
              <a:gd name="connsiteX16" fmla="*/ 919013 w 919012"/>
              <a:gd name="connsiteY16" fmla="*/ 2617600 h 2617600"/>
              <a:gd name="connsiteX17" fmla="*/ 591092 w 919012"/>
              <a:gd name="connsiteY17" fmla="*/ 1966175 h 2617600"/>
              <a:gd name="connsiteX18" fmla="*/ 919013 w 919012"/>
              <a:gd name="connsiteY18" fmla="*/ 1308800 h 2617600"/>
              <a:gd name="connsiteX19" fmla="*/ 125320 w 919012"/>
              <a:gd name="connsiteY19" fmla="*/ 1308800 h 2617600"/>
              <a:gd name="connsiteX20" fmla="*/ 142029 w 919012"/>
              <a:gd name="connsiteY20" fmla="*/ 1160073 h 2617600"/>
              <a:gd name="connsiteX21" fmla="*/ 779072 w 919012"/>
              <a:gd name="connsiteY21" fmla="*/ 1160073 h 2617600"/>
              <a:gd name="connsiteX22" fmla="*/ 795782 w 919012"/>
              <a:gd name="connsiteY22" fmla="*/ 1308800 h 2617600"/>
              <a:gd name="connsiteX23" fmla="*/ 779072 w 919012"/>
              <a:gd name="connsiteY23" fmla="*/ 1457528 h 2617600"/>
              <a:gd name="connsiteX24" fmla="*/ 142029 w 919012"/>
              <a:gd name="connsiteY24" fmla="*/ 1457528 h 2617600"/>
              <a:gd name="connsiteX25" fmla="*/ 125320 w 919012"/>
              <a:gd name="connsiteY25" fmla="*/ 1308800 h 2617600"/>
              <a:gd name="connsiteX26" fmla="*/ 221399 w 919012"/>
              <a:gd name="connsiteY26" fmla="*/ 327200 h 2617600"/>
              <a:gd name="connsiteX27" fmla="*/ 695526 w 919012"/>
              <a:gd name="connsiteY27" fmla="*/ 327200 h 2617600"/>
              <a:gd name="connsiteX28" fmla="*/ 457418 w 919012"/>
              <a:gd name="connsiteY28" fmla="*/ 553266 h 2617600"/>
              <a:gd name="connsiteX29" fmla="*/ 221399 w 919012"/>
              <a:gd name="connsiteY29" fmla="*/ 327200 h 2617600"/>
              <a:gd name="connsiteX30" fmla="*/ 459506 w 919012"/>
              <a:gd name="connsiteY30" fmla="*/ 755535 h 2617600"/>
              <a:gd name="connsiteX31" fmla="*/ 697614 w 919012"/>
              <a:gd name="connsiteY31" fmla="*/ 981600 h 2617600"/>
              <a:gd name="connsiteX32" fmla="*/ 221399 w 919012"/>
              <a:gd name="connsiteY32" fmla="*/ 981600 h 2617600"/>
              <a:gd name="connsiteX33" fmla="*/ 459506 w 919012"/>
              <a:gd name="connsiteY33" fmla="*/ 755535 h 2617600"/>
              <a:gd name="connsiteX34" fmla="*/ 459506 w 919012"/>
              <a:gd name="connsiteY34" fmla="*/ 2067309 h 2617600"/>
              <a:gd name="connsiteX35" fmla="*/ 695526 w 919012"/>
              <a:gd name="connsiteY35" fmla="*/ 2290400 h 2617600"/>
              <a:gd name="connsiteX36" fmla="*/ 223487 w 919012"/>
              <a:gd name="connsiteY36" fmla="*/ 2290400 h 2617600"/>
              <a:gd name="connsiteX37" fmla="*/ 459506 w 919012"/>
              <a:gd name="connsiteY37" fmla="*/ 2067309 h 2617600"/>
              <a:gd name="connsiteX38" fmla="*/ 459506 w 919012"/>
              <a:gd name="connsiteY38" fmla="*/ 1865040 h 2617600"/>
              <a:gd name="connsiteX39" fmla="*/ 219310 w 919012"/>
              <a:gd name="connsiteY39" fmla="*/ 1636000 h 2617600"/>
              <a:gd name="connsiteX40" fmla="*/ 699703 w 919012"/>
              <a:gd name="connsiteY40" fmla="*/ 1636000 h 2617600"/>
              <a:gd name="connsiteX41" fmla="*/ 459506 w 919012"/>
              <a:gd name="connsiteY41" fmla="*/ 1865040 h 26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9012" h="2617600">
                <a:moveTo>
                  <a:pt x="919013" y="1308800"/>
                </a:moveTo>
                <a:cubicBezTo>
                  <a:pt x="919013" y="969702"/>
                  <a:pt x="760274" y="791229"/>
                  <a:pt x="591092" y="654400"/>
                </a:cubicBezTo>
                <a:cubicBezTo>
                  <a:pt x="760274" y="514596"/>
                  <a:pt x="919013" y="339098"/>
                  <a:pt x="919013" y="0"/>
                </a:cubicBezTo>
                <a:lnTo>
                  <a:pt x="793693" y="0"/>
                </a:lnTo>
                <a:cubicBezTo>
                  <a:pt x="793693" y="53542"/>
                  <a:pt x="787427" y="104109"/>
                  <a:pt x="776984" y="148727"/>
                </a:cubicBezTo>
                <a:lnTo>
                  <a:pt x="142029" y="148727"/>
                </a:lnTo>
                <a:cubicBezTo>
                  <a:pt x="131586" y="104109"/>
                  <a:pt x="125320" y="53542"/>
                  <a:pt x="125320" y="0"/>
                </a:cubicBezTo>
                <a:lnTo>
                  <a:pt x="0" y="0"/>
                </a:lnTo>
                <a:cubicBezTo>
                  <a:pt x="0" y="339098"/>
                  <a:pt x="158739" y="514596"/>
                  <a:pt x="327921" y="654400"/>
                </a:cubicBezTo>
                <a:cubicBezTo>
                  <a:pt x="158739" y="791229"/>
                  <a:pt x="0" y="969702"/>
                  <a:pt x="0" y="1308800"/>
                </a:cubicBezTo>
                <a:cubicBezTo>
                  <a:pt x="0" y="1650873"/>
                  <a:pt x="158739" y="1829346"/>
                  <a:pt x="327921" y="1966175"/>
                </a:cubicBezTo>
                <a:cubicBezTo>
                  <a:pt x="158739" y="2103004"/>
                  <a:pt x="0" y="2278502"/>
                  <a:pt x="0" y="2617600"/>
                </a:cubicBezTo>
                <a:lnTo>
                  <a:pt x="125320" y="2617600"/>
                </a:lnTo>
                <a:cubicBezTo>
                  <a:pt x="125320" y="2561084"/>
                  <a:pt x="131586" y="2513491"/>
                  <a:pt x="142029" y="2468873"/>
                </a:cubicBezTo>
                <a:lnTo>
                  <a:pt x="776984" y="2468873"/>
                </a:lnTo>
                <a:cubicBezTo>
                  <a:pt x="787427" y="2513491"/>
                  <a:pt x="793693" y="2561084"/>
                  <a:pt x="793693" y="2617600"/>
                </a:cubicBezTo>
                <a:lnTo>
                  <a:pt x="919013" y="2617600"/>
                </a:lnTo>
                <a:cubicBezTo>
                  <a:pt x="919013" y="2278502"/>
                  <a:pt x="760274" y="2103004"/>
                  <a:pt x="591092" y="1966175"/>
                </a:cubicBezTo>
                <a:cubicBezTo>
                  <a:pt x="760274" y="1829346"/>
                  <a:pt x="919013" y="1650873"/>
                  <a:pt x="919013" y="1308800"/>
                </a:cubicBezTo>
                <a:close/>
                <a:moveTo>
                  <a:pt x="125320" y="1308800"/>
                </a:moveTo>
                <a:cubicBezTo>
                  <a:pt x="125320" y="1255258"/>
                  <a:pt x="131586" y="1204691"/>
                  <a:pt x="142029" y="1160073"/>
                </a:cubicBezTo>
                <a:lnTo>
                  <a:pt x="779072" y="1160073"/>
                </a:lnTo>
                <a:cubicBezTo>
                  <a:pt x="789516" y="1204691"/>
                  <a:pt x="795782" y="1255258"/>
                  <a:pt x="795782" y="1308800"/>
                </a:cubicBezTo>
                <a:cubicBezTo>
                  <a:pt x="795782" y="1362342"/>
                  <a:pt x="789516" y="1412909"/>
                  <a:pt x="779072" y="1457528"/>
                </a:cubicBezTo>
                <a:lnTo>
                  <a:pt x="142029" y="1457528"/>
                </a:lnTo>
                <a:cubicBezTo>
                  <a:pt x="131586" y="1412909"/>
                  <a:pt x="125320" y="1362342"/>
                  <a:pt x="125320" y="1308800"/>
                </a:cubicBezTo>
                <a:close/>
                <a:moveTo>
                  <a:pt x="221399" y="327200"/>
                </a:moveTo>
                <a:lnTo>
                  <a:pt x="695526" y="327200"/>
                </a:lnTo>
                <a:cubicBezTo>
                  <a:pt x="634954" y="413462"/>
                  <a:pt x="549319" y="481876"/>
                  <a:pt x="457418" y="553266"/>
                </a:cubicBezTo>
                <a:cubicBezTo>
                  <a:pt x="367605" y="481876"/>
                  <a:pt x="281970" y="413462"/>
                  <a:pt x="221399" y="327200"/>
                </a:cubicBezTo>
                <a:close/>
                <a:moveTo>
                  <a:pt x="459506" y="755535"/>
                </a:moveTo>
                <a:cubicBezTo>
                  <a:pt x="551408" y="826924"/>
                  <a:pt x="637043" y="895338"/>
                  <a:pt x="697614" y="981600"/>
                </a:cubicBezTo>
                <a:lnTo>
                  <a:pt x="221399" y="981600"/>
                </a:lnTo>
                <a:cubicBezTo>
                  <a:pt x="281970" y="895338"/>
                  <a:pt x="367605" y="823949"/>
                  <a:pt x="459506" y="755535"/>
                </a:cubicBezTo>
                <a:close/>
                <a:moveTo>
                  <a:pt x="459506" y="2067309"/>
                </a:moveTo>
                <a:cubicBezTo>
                  <a:pt x="551408" y="2135724"/>
                  <a:pt x="634954" y="2204139"/>
                  <a:pt x="695526" y="2290400"/>
                </a:cubicBezTo>
                <a:lnTo>
                  <a:pt x="223487" y="2290400"/>
                </a:lnTo>
                <a:cubicBezTo>
                  <a:pt x="284059" y="2204139"/>
                  <a:pt x="367605" y="2135724"/>
                  <a:pt x="459506" y="2067309"/>
                </a:cubicBezTo>
                <a:close/>
                <a:moveTo>
                  <a:pt x="459506" y="1865040"/>
                </a:moveTo>
                <a:cubicBezTo>
                  <a:pt x="365517" y="1793651"/>
                  <a:pt x="279881" y="1725237"/>
                  <a:pt x="219310" y="1636000"/>
                </a:cubicBezTo>
                <a:lnTo>
                  <a:pt x="699703" y="1636000"/>
                </a:lnTo>
                <a:cubicBezTo>
                  <a:pt x="639132" y="1725237"/>
                  <a:pt x="553496" y="1793651"/>
                  <a:pt x="459506" y="1865040"/>
                </a:cubicBezTo>
                <a:close/>
              </a:path>
            </a:pathLst>
          </a:custGeom>
          <a:solidFill>
            <a:srgbClr val="000000"/>
          </a:solidFill>
          <a:ln w="2083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64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D6D453-60DA-BA5C-A450-2B69698A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000" y="471638"/>
            <a:ext cx="6822547" cy="5014534"/>
          </a:xfrm>
          <a:prstGeom prst="rect">
            <a:avLst/>
          </a:prstGeom>
        </p:spPr>
      </p:pic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E8A9F158-97ED-57F9-4E45-0A962896534F}"/>
              </a:ext>
            </a:extLst>
          </p:cNvPr>
          <p:cNvSpPr/>
          <p:nvPr/>
        </p:nvSpPr>
        <p:spPr>
          <a:xfrm>
            <a:off x="577516" y="1963554"/>
            <a:ext cx="3830855" cy="1465446"/>
          </a:xfrm>
          <a:prstGeom prst="horizontalScroll">
            <a:avLst/>
          </a:prstGeom>
        </p:spPr>
        <p:style>
          <a:lnRef idx="1">
            <a:schemeClr val="dk1"/>
          </a:lnRef>
          <a:fillRef idx="1002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427D1F-EC3A-2496-1924-CAD43DDA3E9C}"/>
              </a:ext>
            </a:extLst>
          </p:cNvPr>
          <p:cNvSpPr txBox="1">
            <a:spLocks/>
          </p:cNvSpPr>
          <p:nvPr/>
        </p:nvSpPr>
        <p:spPr>
          <a:xfrm>
            <a:off x="1275561" y="2121346"/>
            <a:ext cx="262267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CUrcumin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88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1448-2FE0-3B2F-D574-626E515D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93" y="1248864"/>
            <a:ext cx="4593394" cy="2414488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Georgia"/>
                <a:cs typeface="Calibri Light"/>
              </a:rPr>
              <a:t>Autoimmunity and Treg</a:t>
            </a:r>
            <a:endParaRPr lang="en-US" b="1" dirty="0">
              <a:solidFill>
                <a:srgbClr val="FFFFFF"/>
              </a:solidFill>
              <a:latin typeface="Georgia"/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4ED6-8F2B-C219-5F73-0A494AF5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080" y="245194"/>
            <a:ext cx="6471920" cy="364139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200" b="1" dirty="0">
                <a:latin typeface="Georgia"/>
              </a:rPr>
              <a:t>Autoimmunity</a:t>
            </a:r>
            <a:r>
              <a:rPr lang="en-US" sz="2200" dirty="0">
                <a:latin typeface="Georgia"/>
              </a:rPr>
              <a:t>, the state in which the immune system reacts against the body’s own normal components, producing disease or functional changes.</a:t>
            </a:r>
          </a:p>
          <a:p>
            <a:r>
              <a:rPr lang="en-US" sz="2200" b="1" dirty="0">
                <a:latin typeface="Georgia"/>
                <a:ea typeface="Cambria"/>
              </a:rPr>
              <a:t>Regulatory T cells</a:t>
            </a:r>
            <a:r>
              <a:rPr lang="en-US" sz="2200" dirty="0">
                <a:latin typeface="Georgia"/>
                <a:ea typeface="Cambria"/>
              </a:rPr>
              <a:t> are gatekeepers of tolerance. </a:t>
            </a:r>
            <a:r>
              <a:rPr lang="en-US" sz="2200" dirty="0" err="1">
                <a:latin typeface="Georgia"/>
                <a:ea typeface="Cambria"/>
              </a:rPr>
              <a:t>Tregulatory</a:t>
            </a:r>
            <a:r>
              <a:rPr lang="en-US" sz="2200" dirty="0">
                <a:latin typeface="Georgia"/>
                <a:ea typeface="Cambria"/>
              </a:rPr>
              <a:t> T cells in the context of autoimmune diseases causing rheumatoid  arthritis.</a:t>
            </a:r>
          </a:p>
          <a:p>
            <a:r>
              <a:rPr lang="en-US" sz="2200" dirty="0">
                <a:latin typeface="Cambria"/>
                <a:ea typeface="Cambria"/>
              </a:rPr>
              <a:t> They maintain tolerance, prevent autoimmune diseases and are characterized by expression of CD4, CD25 and Foxp3.</a:t>
            </a:r>
            <a:endParaRPr lang="en-US" sz="2200" dirty="0">
              <a:latin typeface="Calibri" panose="020F0502020204030204"/>
              <a:ea typeface="Cambria"/>
              <a:cs typeface="Calibri" panose="020F0502020204030204"/>
            </a:endParaRPr>
          </a:p>
          <a:p>
            <a:pPr marL="0" indent="0">
              <a:buNone/>
            </a:pPr>
            <a:endParaRPr lang="en-US" sz="22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D5939-23F0-A1A0-E54A-8CDBC678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65282" cy="276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19C16C-963B-EB01-128D-758DD83C6730}"/>
              </a:ext>
            </a:extLst>
          </p:cNvPr>
          <p:cNvSpPr txBox="1"/>
          <p:nvPr/>
        </p:nvSpPr>
        <p:spPr>
          <a:xfrm>
            <a:off x="177800" y="675496"/>
            <a:ext cx="40843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Georgia"/>
                <a:cs typeface="Calibri Light"/>
              </a:rPr>
              <a:t>Autoimmunity and Treg</a:t>
            </a:r>
            <a:endParaRPr lang="en-IN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E705A-F05E-8733-DFF6-7125B667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" y="2989880"/>
            <a:ext cx="5933439" cy="3738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9C0DFA-C4E0-8CA1-995A-BE1441F5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02" y="3999770"/>
            <a:ext cx="4291956" cy="2408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99B2D-4D02-E081-C904-AF13DCEA5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742" y="4260386"/>
            <a:ext cx="4291956" cy="24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0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3D51DC-95C0-6884-2B0C-1A070BE8C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6173" y="762001"/>
            <a:ext cx="6480684" cy="5205662"/>
          </a:xfrm>
        </p:spPr>
      </p:pic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59D56459-8BB6-9E69-9AEA-6653583F62FF}"/>
              </a:ext>
            </a:extLst>
          </p:cNvPr>
          <p:cNvSpPr/>
          <p:nvPr/>
        </p:nvSpPr>
        <p:spPr>
          <a:xfrm>
            <a:off x="539015" y="2632109"/>
            <a:ext cx="3830855" cy="1465446"/>
          </a:xfrm>
          <a:prstGeom prst="horizontalScroll">
            <a:avLst/>
          </a:prstGeom>
        </p:spPr>
        <p:style>
          <a:lnRef idx="1">
            <a:schemeClr val="dk1"/>
          </a:lnRef>
          <a:fillRef idx="1002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3BEA82-B858-1DE5-7408-088FFAA07110}"/>
              </a:ext>
            </a:extLst>
          </p:cNvPr>
          <p:cNvSpPr txBox="1">
            <a:spLocks/>
          </p:cNvSpPr>
          <p:nvPr/>
        </p:nvSpPr>
        <p:spPr>
          <a:xfrm>
            <a:off x="856649" y="3128211"/>
            <a:ext cx="3647974" cy="12801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Acalypha wilkesiana</a:t>
            </a:r>
            <a:br>
              <a:rPr lang="en-IN"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25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0F719-00E7-0132-B8DC-A0C67E386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011" y="505852"/>
            <a:ext cx="6381548" cy="5386341"/>
          </a:xfrm>
        </p:spPr>
      </p:pic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71BA1F03-5521-5FE0-54CD-23BE737413A1}"/>
              </a:ext>
            </a:extLst>
          </p:cNvPr>
          <p:cNvSpPr/>
          <p:nvPr/>
        </p:nvSpPr>
        <p:spPr>
          <a:xfrm>
            <a:off x="7969719" y="2598822"/>
            <a:ext cx="3927106" cy="1578542"/>
          </a:xfrm>
          <a:prstGeom prst="horizontalScroll">
            <a:avLst/>
          </a:prstGeom>
        </p:spPr>
        <p:style>
          <a:lnRef idx="1">
            <a:schemeClr val="dk1"/>
          </a:lnRef>
          <a:fillRef idx="1002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Marsdenia</a:t>
            </a:r>
            <a:r>
              <a:rPr lang="en-IN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N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tenacissiame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6834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CBC2E-5989-691D-E17F-8A8F5D2F2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1900" y="621111"/>
            <a:ext cx="6255536" cy="5221423"/>
          </a:xfr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87B97EA7-89DB-6466-02B1-39B849258AE0}"/>
              </a:ext>
            </a:extLst>
          </p:cNvPr>
          <p:cNvSpPr/>
          <p:nvPr/>
        </p:nvSpPr>
        <p:spPr>
          <a:xfrm>
            <a:off x="824564" y="3020065"/>
            <a:ext cx="3830855" cy="1465446"/>
          </a:xfrm>
          <a:prstGeom prst="horizontalScroll">
            <a:avLst/>
          </a:prstGeom>
        </p:spPr>
        <p:style>
          <a:lnRef idx="1">
            <a:schemeClr val="dk1"/>
          </a:lnRef>
          <a:fillRef idx="1002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 err="1"/>
              <a:t>Matrine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91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50E3-38D4-ACFA-F050-73486164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72" y="573839"/>
            <a:ext cx="2064405" cy="857559"/>
          </a:xfrm>
        </p:spPr>
        <p:txBody>
          <a:bodyPr/>
          <a:lstStyle/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95107F-6452-ADAF-5924-7D51E8C7D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070" y="573839"/>
            <a:ext cx="9289769" cy="5922077"/>
          </a:xfrm>
        </p:spPr>
      </p:pic>
      <p:pic>
        <p:nvPicPr>
          <p:cNvPr id="7" name="Graphic 6" descr="DNA with solid fill">
            <a:extLst>
              <a:ext uri="{FF2B5EF4-FFF2-40B4-BE49-F238E27FC236}">
                <a16:creationId xmlns:a16="http://schemas.microsoft.com/office/drawing/2014/main" id="{7C0F5C8E-7063-2550-4532-69F2ECF2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306720">
            <a:off x="389078" y="3256171"/>
            <a:ext cx="2238188" cy="3486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C065D-C18F-0E7E-B3EF-2FDE0C3AE07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588" y="88139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5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Oval 20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49B08-3C3F-DADF-BA75-F550BF7C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460" y="2304631"/>
            <a:ext cx="4009639" cy="281432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b="1" u="sng" kern="1200" dirty="0">
                <a:latin typeface="+mj-lt"/>
                <a:ea typeface="+mj-ea"/>
                <a:cs typeface="+mj-cs"/>
              </a:rPr>
              <a:t>Methotrexate Drug Side Effects</a:t>
            </a:r>
            <a:br>
              <a:rPr lang="en-US" sz="4000" b="1" dirty="0">
                <a:latin typeface="Georgia" panose="02040502050405020303"/>
                <a:ea typeface="Calibri Light" panose="020F0302020204030204"/>
                <a:cs typeface="Calibri Light" panose="020F0302020204030204"/>
              </a:rPr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54B4F-847C-2A45-B610-00DCAB76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780" y="330213"/>
            <a:ext cx="2722880" cy="4636338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Black, tarry stools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Bleeding gums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in the urine or stools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Bloody vomit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Diarrhea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heartbeat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Itching, rash, reddening of the skin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oint pain</a:t>
            </a:r>
          </a:p>
          <a:p>
            <a:pPr marL="0" indent="0">
              <a:lnSpc>
                <a:spcPct val="120000"/>
              </a:lnSpc>
              <a:buNone/>
            </a:pP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raphic 13" descr="Grasshopper">
            <a:extLst>
              <a:ext uri="{FF2B5EF4-FFF2-40B4-BE49-F238E27FC236}">
                <a16:creationId xmlns:a16="http://schemas.microsoft.com/office/drawing/2014/main" id="{1F841DE3-D46F-0C38-CE16-14B75EFE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7739" y="5743803"/>
            <a:ext cx="1093001" cy="1093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1829B9-DE9B-A9C4-C960-26BF50B61001}"/>
              </a:ext>
            </a:extLst>
          </p:cNvPr>
          <p:cNvSpPr txBox="1"/>
          <p:nvPr/>
        </p:nvSpPr>
        <p:spPr>
          <a:xfrm>
            <a:off x="8730343" y="2304631"/>
            <a:ext cx="3461657" cy="4012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Stomach pain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Nausea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Pinpoint red spots on the skin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of the eyelids, face, lips, hands, feet, or lower legs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or inflammation of the mouth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 breathing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Unusual bleeding or bruising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Vomiting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Yellow eyes or skin</a:t>
            </a:r>
          </a:p>
        </p:txBody>
      </p:sp>
    </p:spTree>
    <p:extLst>
      <p:ext uri="{BB962C8B-B14F-4D97-AF65-F5344CB8AC3E}">
        <p14:creationId xmlns:p14="http://schemas.microsoft.com/office/powerpoint/2010/main" val="197962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379" y="2339571"/>
            <a:ext cx="2517833" cy="1379913"/>
          </a:xfrm>
        </p:spPr>
        <p:txBody>
          <a:bodyPr>
            <a:normAutofit/>
          </a:bodyPr>
          <a:lstStyle/>
          <a:p>
            <a:pPr algn="r"/>
            <a:r>
              <a:rPr lang="en-US" sz="6600" b="1" u="sng" dirty="0">
                <a:solidFill>
                  <a:srgbClr val="FF0000"/>
                </a:solidFill>
                <a:latin typeface="Times New Roman" panose="02020603050405020304"/>
                <a:ea typeface="Cambria" panose="02040503050406030204"/>
                <a:cs typeface="Calibri Light" panose="020F0302020204030204"/>
              </a:rPr>
              <a:t>Aim</a:t>
            </a:r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775" y="1648870"/>
            <a:ext cx="6416900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Molecular Interactions between TP63  with Herbal compounds replacing Methotrexate for Rheumatoid arthritis.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/>
          <p:cNvGrpSpPr>
            <a:grpSpLocks noGrp="1" noUngrp="1" noRot="1" noChangeAspect="1" noMove="1" noResize="1"/>
          </p:cNvGrpSpPr>
          <p:nvPr/>
        </p:nvGrpSpPr>
        <p:grpSpPr>
          <a:xfrm>
            <a:off x="-21863" y="418964"/>
            <a:ext cx="5531691" cy="6329535"/>
            <a:chOff x="-19221" y="161270"/>
            <a:chExt cx="5531691" cy="6329535"/>
          </a:xfrm>
        </p:grpSpPr>
        <p:sp>
          <p:nvSpPr>
            <p:cNvPr id="13" name="Freeform: Shape 12"/>
            <p:cNvSpPr/>
            <p:nvPr/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91450" y="275257"/>
              <a:ext cx="5321020" cy="6018701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highlight>
                  <a:srgbClr val="CCFFCC"/>
                </a:highlight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191450" y="161270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highlight>
                  <a:srgbClr val="C0C0C0"/>
                </a:highlight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" y="2402378"/>
            <a:ext cx="4314305" cy="1766194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/>
                <a:cs typeface="Calibri Light" panose="020F0302020204030204"/>
              </a:rPr>
              <a:t>Herbal compounds</a:t>
            </a:r>
            <a:endParaRPr lang="en-US" sz="3600" b="1" u="sng" dirty="0">
              <a:latin typeface="Times New Roman" panose="02020603050405020304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C36E884-F969-27BD-A4C7-9C4368231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645337"/>
              </p:ext>
            </p:extLst>
          </p:nvPr>
        </p:nvGraphicFramePr>
        <p:xfrm>
          <a:off x="5813779" y="703169"/>
          <a:ext cx="5599965" cy="569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2296A-465B-23FF-FD95-DD89696B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96" y="1459252"/>
            <a:ext cx="9779476" cy="5072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8CC2-0CF8-4A91-78B4-723038531944}"/>
              </a:ext>
            </a:extLst>
          </p:cNvPr>
          <p:cNvSpPr txBox="1"/>
          <p:nvPr/>
        </p:nvSpPr>
        <p:spPr>
          <a:xfrm>
            <a:off x="397683" y="549563"/>
            <a:ext cx="551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4800" b="1" u="sng" dirty="0">
              <a:solidFill>
                <a:srgbClr val="66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26C26-7F6D-D4D1-8B75-16F3DBBA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186" y="1"/>
            <a:ext cx="2884346" cy="1588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89DE5-E101-8BB4-5704-D48F5FA8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03609" y="5932881"/>
            <a:ext cx="1158340" cy="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3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9373B9-85FA-F40D-D45C-4B2C6C80D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5000"/>
          <a:stretch/>
        </p:blipFill>
        <p:spPr>
          <a:xfrm>
            <a:off x="-84667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FBE322-9B44-A04B-83B4-87B2F9BB2ADE}"/>
              </a:ext>
            </a:extLst>
          </p:cNvPr>
          <p:cNvSpPr txBox="1"/>
          <p:nvPr/>
        </p:nvSpPr>
        <p:spPr>
          <a:xfrm>
            <a:off x="576943" y="609600"/>
            <a:ext cx="7184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Retrieve the Protein structure</a:t>
            </a:r>
            <a:endParaRPr lang="en-US" sz="3600" u="sng" dirty="0"/>
          </a:p>
          <a:p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02083-8407-80CA-0DD1-456D1F36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10" y="1766014"/>
            <a:ext cx="4074676" cy="3325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873AB-FA59-710A-AE8D-04A058EC1173}"/>
              </a:ext>
            </a:extLst>
          </p:cNvPr>
          <p:cNvSpPr txBox="1"/>
          <p:nvPr/>
        </p:nvSpPr>
        <p:spPr>
          <a:xfrm rot="10800000" flipH="1" flipV="1">
            <a:off x="397933" y="2112129"/>
            <a:ext cx="3369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retrieve this TAp63 protein in PDB Database.,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picture is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visualsization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PYMOL</a:t>
            </a:r>
          </a:p>
        </p:txBody>
      </p:sp>
    </p:spTree>
    <p:extLst>
      <p:ext uri="{BB962C8B-B14F-4D97-AF65-F5344CB8AC3E}">
        <p14:creationId xmlns:p14="http://schemas.microsoft.com/office/powerpoint/2010/main" val="327297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>
            <a:grpSpLocks noGrp="1" noUngrp="1" noRot="1" noChangeAspect="1" noMove="1" noResize="1"/>
          </p:cNvGrpSpPr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38" y="119743"/>
            <a:ext cx="11192638" cy="1277141"/>
          </a:xfrm>
        </p:spPr>
        <p:txBody>
          <a:bodyPr anchor="ctr">
            <a:no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Retrieve the herbal compound</a:t>
            </a:r>
            <a:br>
              <a:rPr lang="en-US" sz="2400" u="sng" dirty="0"/>
            </a:br>
            <a:endParaRPr lang="en-US" sz="3600" b="1" u="sng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3AB68F-F05D-8C4D-5820-AEB5E26EDAF1}"/>
              </a:ext>
            </a:extLst>
          </p:cNvPr>
          <p:cNvSpPr txBox="1"/>
          <p:nvPr/>
        </p:nvSpPr>
        <p:spPr>
          <a:xfrm>
            <a:off x="731525" y="1022281"/>
            <a:ext cx="10683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retrieve molecules of these herbal compounds from IMPATT, and save as suffix”.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pdbqt”in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 with some related articles in PUBMED.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6C616-CDDD-0059-5DEA-1D3D8F5805C8}"/>
              </a:ext>
            </a:extLst>
          </p:cNvPr>
          <p:cNvSpPr txBox="1"/>
          <p:nvPr/>
        </p:nvSpPr>
        <p:spPr>
          <a:xfrm>
            <a:off x="838200" y="3162687"/>
            <a:ext cx="1070936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Wingdings" panose="05000000000000000000" pitchFamily="2" charset="2"/>
              <a:buChar char="Ø"/>
            </a:pPr>
            <a:r>
              <a:rPr lang="en-IN" sz="3200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Curcuma longa</a:t>
            </a:r>
            <a:r>
              <a:rPr lang="en-IN" sz="320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-Curcumin(whole plant)</a:t>
            </a:r>
            <a:r>
              <a:rPr lang="en-IN" sz="32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IMPHY007574</a:t>
            </a:r>
            <a:endParaRPr lang="en-IN" sz="3200" i="0" dirty="0">
              <a:solidFill>
                <a:srgbClr val="212529"/>
              </a:solidFill>
              <a:effectLst/>
              <a:latin typeface="Roboto" panose="02000000000000000000" pitchFamily="2" charset="0"/>
            </a:endParaRPr>
          </a:p>
          <a:p>
            <a:pPr marL="514350" indent="-514350" algn="l">
              <a:buFont typeface="Wingdings" panose="05000000000000000000" pitchFamily="2" charset="2"/>
              <a:buChar char="Ø"/>
            </a:pPr>
            <a:r>
              <a:rPr lang="en-IN" sz="3200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Acalypha </a:t>
            </a:r>
            <a:r>
              <a:rPr lang="en-IN" sz="3200" b="1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wilkesiana</a:t>
            </a:r>
            <a:r>
              <a:rPr lang="en-IN" sz="3200" dirty="0">
                <a:solidFill>
                  <a:srgbClr val="212529"/>
                </a:solidFill>
                <a:latin typeface="Roboto" panose="02000000000000000000" pitchFamily="2" charset="0"/>
              </a:rPr>
              <a:t>-</a:t>
            </a:r>
            <a:r>
              <a:rPr lang="en-IN" sz="3200" i="0" dirty="0">
                <a:solidFill>
                  <a:srgbClr val="212529"/>
                </a:solidFill>
                <a:effectLst/>
                <a:latin typeface="Roboto" panose="020F0502020204030204" pitchFamily="2" charset="0"/>
              </a:rPr>
              <a:t> Liquiritigenin(leaf)</a:t>
            </a:r>
            <a:r>
              <a:rPr lang="en-IN" sz="3200" dirty="0">
                <a:solidFill>
                  <a:srgbClr val="212529"/>
                </a:solidFill>
                <a:latin typeface="Roboto" panose="020F0502020204030204" pitchFamily="2" charset="0"/>
              </a:rPr>
              <a:t>IMPHY001869</a:t>
            </a:r>
            <a:endParaRPr lang="en-IN" sz="3200" i="0" dirty="0">
              <a:solidFill>
                <a:srgbClr val="212529"/>
              </a:solidFill>
              <a:effectLst/>
              <a:latin typeface="Roboto" panose="020F0502020204030204" pitchFamily="2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IN" sz="3200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Sophora </a:t>
            </a:r>
            <a:r>
              <a:rPr lang="en-IN" sz="3200" b="1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flavescens</a:t>
            </a:r>
            <a:r>
              <a:rPr lang="en-IN" sz="3200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-Matrine</a:t>
            </a:r>
            <a:r>
              <a:rPr lang="en-IN" sz="320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(seed) IMPHY004247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IN" sz="3200" b="1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Marsdenia</a:t>
            </a:r>
            <a:r>
              <a:rPr lang="en-IN" sz="3200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N" sz="3200" b="1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tenacissiame</a:t>
            </a:r>
            <a:r>
              <a:rPr lang="en-IN" sz="3200" dirty="0" err="1">
                <a:solidFill>
                  <a:srgbClr val="212529"/>
                </a:solidFill>
                <a:latin typeface="Roboto" panose="02000000000000000000" pitchFamily="2" charset="0"/>
              </a:rPr>
              <a:t>-Tenacigenin</a:t>
            </a:r>
            <a:r>
              <a:rPr lang="en-IN" sz="3200" dirty="0">
                <a:solidFill>
                  <a:srgbClr val="212529"/>
                </a:solidFill>
                <a:latin typeface="Roboto" panose="02000000000000000000" pitchFamily="2" charset="0"/>
              </a:rPr>
              <a:t> B(seed) </a:t>
            </a:r>
            <a:r>
              <a:rPr lang="en-IN" sz="32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IMPHY010510</a:t>
            </a:r>
            <a:endParaRPr lang="en-IN" sz="3200" i="0" dirty="0">
              <a:solidFill>
                <a:srgbClr val="212529"/>
              </a:solidFill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CDD8-F2DC-A7BC-1E1E-D399E24E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" y="1681"/>
            <a:ext cx="9238434" cy="857559"/>
          </a:xfrm>
        </p:spPr>
        <p:txBody>
          <a:bodyPr/>
          <a:lstStyle/>
          <a:p>
            <a:r>
              <a:rPr lang="en-IN" sz="3200" dirty="0"/>
              <a:t>Herbal molecules Structures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B92BF2-9642-401B-B179-D3FAF0AE1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32" y="1120633"/>
            <a:ext cx="3861603" cy="2487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C789D-A700-C2DA-B903-B0AF1A637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4" y="1336531"/>
            <a:ext cx="3168258" cy="2092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3117F-3EDB-E9DD-434F-00D410E63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25" y="3256960"/>
            <a:ext cx="3999323" cy="2535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BFCAD-EDB6-46C6-4F86-E69BA166D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887" y="1452563"/>
            <a:ext cx="3999323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B2769-3770-15A3-F9B7-DF6B2F190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093" y="3402350"/>
            <a:ext cx="3340332" cy="2140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299C39-3CE4-FE88-73C1-F74DAEF96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886" y="1599743"/>
            <a:ext cx="3293324" cy="2278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DA946D-C12D-DC12-958E-2B2F4207AF0A}"/>
              </a:ext>
            </a:extLst>
          </p:cNvPr>
          <p:cNvSpPr txBox="1"/>
          <p:nvPr/>
        </p:nvSpPr>
        <p:spPr>
          <a:xfrm>
            <a:off x="478505" y="3957484"/>
            <a:ext cx="1643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Curcumin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FC87BD-2122-A3C5-61DA-B5CD50F91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049" y="3770824"/>
            <a:ext cx="3999323" cy="2689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D852F4-0657-84D2-B12C-9BCEFAC53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2220" y="3957484"/>
            <a:ext cx="3494313" cy="2291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B102DB-9685-1137-8B13-DF6429C1A059}"/>
              </a:ext>
            </a:extLst>
          </p:cNvPr>
          <p:cNvSpPr txBox="1"/>
          <p:nvPr/>
        </p:nvSpPr>
        <p:spPr>
          <a:xfrm>
            <a:off x="9680210" y="6396335"/>
            <a:ext cx="1325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0F66C7-5089-4892-3DB7-994FA853E69F}"/>
              </a:ext>
            </a:extLst>
          </p:cNvPr>
          <p:cNvSpPr txBox="1"/>
          <p:nvPr/>
        </p:nvSpPr>
        <p:spPr>
          <a:xfrm>
            <a:off x="3643803" y="5937869"/>
            <a:ext cx="2236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Liquiritigenin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15325D-ACA2-A598-B127-A98F61ABDBCC}"/>
              </a:ext>
            </a:extLst>
          </p:cNvPr>
          <p:cNvSpPr txBox="1"/>
          <p:nvPr/>
        </p:nvSpPr>
        <p:spPr>
          <a:xfrm>
            <a:off x="9680209" y="2003643"/>
            <a:ext cx="2067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Tanacigenin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4259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</TotalTime>
  <Words>467</Words>
  <Application>Microsoft Office PowerPoint</Application>
  <PresentationFormat>Widescreen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Agency FB</vt:lpstr>
      <vt:lpstr>Arial</vt:lpstr>
      <vt:lpstr>Arial Narrow</vt:lpstr>
      <vt:lpstr>Calibri</vt:lpstr>
      <vt:lpstr>Cambria</vt:lpstr>
      <vt:lpstr>Georgia</vt:lpstr>
      <vt:lpstr>Roboto</vt:lpstr>
      <vt:lpstr>Times New Roman</vt:lpstr>
      <vt:lpstr>Trade Gothic Next Cond</vt:lpstr>
      <vt:lpstr>Trade Gothic Next Light</vt:lpstr>
      <vt:lpstr>Wingdings</vt:lpstr>
      <vt:lpstr>PortalVTI</vt:lpstr>
      <vt:lpstr>Molecular docking and Binding analysis of selected phytochemicals against TAp63 </vt:lpstr>
      <vt:lpstr>Autoimmunity and Treg</vt:lpstr>
      <vt:lpstr>Methotrexate Drug Side Effects </vt:lpstr>
      <vt:lpstr>Aim</vt:lpstr>
      <vt:lpstr>Herbal compounds</vt:lpstr>
      <vt:lpstr>PowerPoint Presentation</vt:lpstr>
      <vt:lpstr>PowerPoint Presentation</vt:lpstr>
      <vt:lpstr>Retrieve the herbal compound </vt:lpstr>
      <vt:lpstr>Herbal molecules Structures </vt:lpstr>
      <vt:lpstr>Prepare the protein files </vt:lpstr>
      <vt:lpstr>PowerPoint Presentation</vt:lpstr>
      <vt:lpstr>Perform molecular interaction analysis </vt:lpstr>
      <vt:lpstr>PowerPoint Presentation</vt:lpstr>
      <vt:lpstr>Visualize the molecular interaction </vt:lpstr>
      <vt:lpstr>PowerPoint Presentation</vt:lpstr>
      <vt:lpstr>PowerPoint Presentation</vt:lpstr>
      <vt:lpstr>PowerPoint Presentation</vt:lpstr>
      <vt:lpstr>Simulations</vt:lpstr>
      <vt:lpstr>PowerPoint Presentation</vt:lpstr>
      <vt:lpstr>PowerPoint Presentation</vt:lpstr>
      <vt:lpstr>PowerPoint Presentation</vt:lpstr>
      <vt:lpstr>PowerPoint Presentation</vt:lpstr>
      <vt:lpstr>Steps: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docking and Binding analysis of selected phytochemicals against TAp63</dc:title>
  <dc:creator>DANTALA VENU BABU</dc:creator>
  <cp:lastModifiedBy>Sneha Gurram</cp:lastModifiedBy>
  <cp:revision>9</cp:revision>
  <dcterms:created xsi:type="dcterms:W3CDTF">2023-11-17T10:38:03Z</dcterms:created>
  <dcterms:modified xsi:type="dcterms:W3CDTF">2024-04-11T17:09:39Z</dcterms:modified>
</cp:coreProperties>
</file>